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63" r:id="rId4"/>
    <p:sldMasterId id="2147483817" r:id="rId5"/>
    <p:sldMasterId id="2147483871" r:id="rId6"/>
    <p:sldMasterId id="2147483885" r:id="rId7"/>
  </p:sldMasterIdLst>
  <p:notesMasterIdLst>
    <p:notesMasterId r:id="rId91"/>
  </p:notesMasterIdLst>
  <p:sldIdLst>
    <p:sldId id="746" r:id="rId8"/>
    <p:sldId id="481" r:id="rId9"/>
    <p:sldId id="484" r:id="rId10"/>
    <p:sldId id="774" r:id="rId11"/>
    <p:sldId id="567" r:id="rId12"/>
    <p:sldId id="584" r:id="rId13"/>
    <p:sldId id="781" r:id="rId14"/>
    <p:sldId id="731" r:id="rId15"/>
    <p:sldId id="847" r:id="rId16"/>
    <p:sldId id="646" r:id="rId17"/>
    <p:sldId id="747" r:id="rId18"/>
    <p:sldId id="846" r:id="rId19"/>
    <p:sldId id="809" r:id="rId20"/>
    <p:sldId id="837" r:id="rId21"/>
    <p:sldId id="583" r:id="rId22"/>
    <p:sldId id="638" r:id="rId23"/>
    <p:sldId id="585" r:id="rId24"/>
    <p:sldId id="794" r:id="rId25"/>
    <p:sldId id="808" r:id="rId26"/>
    <p:sldId id="795" r:id="rId27"/>
    <p:sldId id="797" r:id="rId28"/>
    <p:sldId id="802" r:id="rId29"/>
    <p:sldId id="799" r:id="rId30"/>
    <p:sldId id="803" r:id="rId31"/>
    <p:sldId id="642" r:id="rId32"/>
    <p:sldId id="806" r:id="rId33"/>
    <p:sldId id="779" r:id="rId34"/>
    <p:sldId id="628" r:id="rId35"/>
    <p:sldId id="631" r:id="rId36"/>
    <p:sldId id="625" r:id="rId37"/>
    <p:sldId id="670" r:id="rId38"/>
    <p:sldId id="654" r:id="rId39"/>
    <p:sldId id="691" r:id="rId40"/>
    <p:sldId id="825" r:id="rId41"/>
    <p:sldId id="828" r:id="rId42"/>
    <p:sldId id="677" r:id="rId43"/>
    <p:sldId id="673" r:id="rId44"/>
    <p:sldId id="819" r:id="rId45"/>
    <p:sldId id="674" r:id="rId46"/>
    <p:sldId id="676" r:id="rId47"/>
    <p:sldId id="675" r:id="rId48"/>
    <p:sldId id="679" r:id="rId49"/>
    <p:sldId id="782" r:id="rId50"/>
    <p:sldId id="807" r:id="rId51"/>
    <p:sldId id="816" r:id="rId52"/>
    <p:sldId id="783" r:id="rId53"/>
    <p:sldId id="787" r:id="rId54"/>
    <p:sldId id="820" r:id="rId55"/>
    <p:sldId id="788" r:id="rId56"/>
    <p:sldId id="726" r:id="rId57"/>
    <p:sldId id="790" r:id="rId58"/>
    <p:sldId id="750" r:id="rId59"/>
    <p:sldId id="821" r:id="rId60"/>
    <p:sldId id="757" r:id="rId61"/>
    <p:sldId id="767" r:id="rId62"/>
    <p:sldId id="769" r:id="rId63"/>
    <p:sldId id="845" r:id="rId64"/>
    <p:sldId id="766" r:id="rId65"/>
    <p:sldId id="822" r:id="rId66"/>
    <p:sldId id="765" r:id="rId67"/>
    <p:sldId id="817" r:id="rId68"/>
    <p:sldId id="848" r:id="rId69"/>
    <p:sldId id="733" r:id="rId70"/>
    <p:sldId id="838" r:id="rId71"/>
    <p:sldId id="840" r:id="rId72"/>
    <p:sldId id="739" r:id="rId73"/>
    <p:sldId id="841" r:id="rId74"/>
    <p:sldId id="740" r:id="rId75"/>
    <p:sldId id="741" r:id="rId76"/>
    <p:sldId id="843" r:id="rId77"/>
    <p:sldId id="685" r:id="rId78"/>
    <p:sldId id="818" r:id="rId79"/>
    <p:sldId id="829" r:id="rId80"/>
    <p:sldId id="718" r:id="rId81"/>
    <p:sldId id="657" r:id="rId82"/>
    <p:sldId id="498" r:id="rId83"/>
    <p:sldId id="730" r:id="rId84"/>
    <p:sldId id="832" r:id="rId85"/>
    <p:sldId id="830" r:id="rId86"/>
    <p:sldId id="833" r:id="rId87"/>
    <p:sldId id="834" r:id="rId88"/>
    <p:sldId id="744" r:id="rId89"/>
    <p:sldId id="839"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65" autoAdjust="0"/>
    <p:restoredTop sz="78097" autoAdjust="0"/>
  </p:normalViewPr>
  <p:slideViewPr>
    <p:cSldViewPr snapToGrid="0">
      <p:cViewPr varScale="1">
        <p:scale>
          <a:sx n="58" d="100"/>
          <a:sy n="58" d="100"/>
        </p:scale>
        <p:origin x="432"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44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9DF49E-2239-4EFF-BF1C-76BBFC1F05B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18E96AC1-03A5-42E7-9604-B1B908B7B6A1}">
      <dgm:prSet/>
      <dgm:spPr>
        <a:solidFill>
          <a:srgbClr val="C00000"/>
        </a:solidFill>
      </dgm:spPr>
      <dgm:t>
        <a:bodyPr/>
        <a:lstStyle/>
        <a:p>
          <a:pPr rtl="0"/>
          <a:r>
            <a:rPr lang="en-US" smtClean="0"/>
            <a:t>I. The Rise of the West</a:t>
          </a:r>
          <a:endParaRPr lang="en-US"/>
        </a:p>
      </dgm:t>
    </dgm:pt>
    <dgm:pt modelId="{D6BECA7E-9D21-4DA7-82F9-6F0B782346C1}" type="parTrans" cxnId="{A2984AED-CB5F-4BFA-8A4D-4D9CFA11CD91}">
      <dgm:prSet/>
      <dgm:spPr/>
      <dgm:t>
        <a:bodyPr/>
        <a:lstStyle/>
        <a:p>
          <a:endParaRPr lang="en-US"/>
        </a:p>
      </dgm:t>
    </dgm:pt>
    <dgm:pt modelId="{551B06FA-CEF8-41C1-B13B-65F9A75BA253}" type="sibTrans" cxnId="{A2984AED-CB5F-4BFA-8A4D-4D9CFA11CD91}">
      <dgm:prSet/>
      <dgm:spPr/>
      <dgm:t>
        <a:bodyPr/>
        <a:lstStyle/>
        <a:p>
          <a:endParaRPr lang="en-US"/>
        </a:p>
      </dgm:t>
    </dgm:pt>
    <dgm:pt modelId="{337B0F68-DF9D-47AC-A882-94FD8688851B}">
      <dgm:prSet/>
      <dgm:spPr>
        <a:solidFill>
          <a:srgbClr val="7030A0"/>
        </a:solidFill>
      </dgm:spPr>
      <dgm:t>
        <a:bodyPr/>
        <a:lstStyle/>
        <a:p>
          <a:pPr rtl="0"/>
          <a:r>
            <a:rPr lang="en-US" smtClean="0"/>
            <a:t>2. The rise of the US</a:t>
          </a:r>
          <a:endParaRPr lang="en-US"/>
        </a:p>
      </dgm:t>
    </dgm:pt>
    <dgm:pt modelId="{EB8C3B13-E885-4A27-B29C-C5AB2CC52451}" type="parTrans" cxnId="{17FD36E8-3A71-44EB-BEF6-28C9B4A976D6}">
      <dgm:prSet/>
      <dgm:spPr/>
      <dgm:t>
        <a:bodyPr/>
        <a:lstStyle/>
        <a:p>
          <a:endParaRPr lang="en-US"/>
        </a:p>
      </dgm:t>
    </dgm:pt>
    <dgm:pt modelId="{3EBF4A41-09C1-4EA3-9EB8-CCC0F665A445}" type="sibTrans" cxnId="{17FD36E8-3A71-44EB-BEF6-28C9B4A976D6}">
      <dgm:prSet/>
      <dgm:spPr/>
      <dgm:t>
        <a:bodyPr/>
        <a:lstStyle/>
        <a:p>
          <a:endParaRPr lang="en-US"/>
        </a:p>
      </dgm:t>
    </dgm:pt>
    <dgm:pt modelId="{87D41552-4B89-4509-9F3E-283DA563D9FD}">
      <dgm:prSet/>
      <dgm:spPr>
        <a:solidFill>
          <a:srgbClr val="FF0000"/>
        </a:solidFill>
      </dgm:spPr>
      <dgm:t>
        <a:bodyPr/>
        <a:lstStyle/>
        <a:p>
          <a:pPr rtl="0"/>
          <a:r>
            <a:rPr lang="en-US" dirty="0" smtClean="0"/>
            <a:t>3. The Rise of China</a:t>
          </a:r>
          <a:endParaRPr lang="en-US" dirty="0"/>
        </a:p>
      </dgm:t>
    </dgm:pt>
    <dgm:pt modelId="{D8CD4462-887A-4CAD-8731-0828F7BF28E9}" type="parTrans" cxnId="{3821048E-A8C3-4BB3-A779-5E641CB7167E}">
      <dgm:prSet/>
      <dgm:spPr/>
      <dgm:t>
        <a:bodyPr/>
        <a:lstStyle/>
        <a:p>
          <a:endParaRPr lang="en-US"/>
        </a:p>
      </dgm:t>
    </dgm:pt>
    <dgm:pt modelId="{E44C4AF3-3893-4B7D-AB7C-613262F9CE82}" type="sibTrans" cxnId="{3821048E-A8C3-4BB3-A779-5E641CB7167E}">
      <dgm:prSet/>
      <dgm:spPr/>
      <dgm:t>
        <a:bodyPr/>
        <a:lstStyle/>
        <a:p>
          <a:endParaRPr lang="en-US"/>
        </a:p>
      </dgm:t>
    </dgm:pt>
    <dgm:pt modelId="{71ECA6EA-AEF7-4597-AD92-CC8E32547F31}" type="pres">
      <dgm:prSet presAssocID="{589DF49E-2239-4EFF-BF1C-76BBFC1F05B0}" presName="Name0" presStyleCnt="0">
        <dgm:presLayoutVars>
          <dgm:dir/>
          <dgm:resizeHandles val="exact"/>
        </dgm:presLayoutVars>
      </dgm:prSet>
      <dgm:spPr/>
      <dgm:t>
        <a:bodyPr/>
        <a:lstStyle/>
        <a:p>
          <a:endParaRPr lang="en-US"/>
        </a:p>
      </dgm:t>
    </dgm:pt>
    <dgm:pt modelId="{948F6371-2CA5-434C-8239-C342ED4F1C17}" type="pres">
      <dgm:prSet presAssocID="{18E96AC1-03A5-42E7-9604-B1B908B7B6A1}" presName="node" presStyleLbl="node1" presStyleIdx="0" presStyleCnt="3">
        <dgm:presLayoutVars>
          <dgm:bulletEnabled val="1"/>
        </dgm:presLayoutVars>
      </dgm:prSet>
      <dgm:spPr/>
      <dgm:t>
        <a:bodyPr/>
        <a:lstStyle/>
        <a:p>
          <a:endParaRPr lang="en-US"/>
        </a:p>
      </dgm:t>
    </dgm:pt>
    <dgm:pt modelId="{D74BF9CA-5946-4C84-B6FB-FAB3036BB3F9}" type="pres">
      <dgm:prSet presAssocID="{551B06FA-CEF8-41C1-B13B-65F9A75BA253}" presName="sibTrans" presStyleCnt="0"/>
      <dgm:spPr/>
    </dgm:pt>
    <dgm:pt modelId="{66EFC2B9-E745-422D-A61E-47E92D93D6BD}" type="pres">
      <dgm:prSet presAssocID="{337B0F68-DF9D-47AC-A882-94FD8688851B}" presName="node" presStyleLbl="node1" presStyleIdx="1" presStyleCnt="3">
        <dgm:presLayoutVars>
          <dgm:bulletEnabled val="1"/>
        </dgm:presLayoutVars>
      </dgm:prSet>
      <dgm:spPr/>
      <dgm:t>
        <a:bodyPr/>
        <a:lstStyle/>
        <a:p>
          <a:endParaRPr lang="en-US"/>
        </a:p>
      </dgm:t>
    </dgm:pt>
    <dgm:pt modelId="{ED7D70F1-66A0-4CE2-B5AE-092665FAD0B8}" type="pres">
      <dgm:prSet presAssocID="{3EBF4A41-09C1-4EA3-9EB8-CCC0F665A445}" presName="sibTrans" presStyleCnt="0"/>
      <dgm:spPr/>
    </dgm:pt>
    <dgm:pt modelId="{ED200697-8B2A-4B29-96A9-A06216FE0574}" type="pres">
      <dgm:prSet presAssocID="{87D41552-4B89-4509-9F3E-283DA563D9FD}" presName="node" presStyleLbl="node1" presStyleIdx="2" presStyleCnt="3" custLinFactNeighborX="513" custLinFactNeighborY="3502">
        <dgm:presLayoutVars>
          <dgm:bulletEnabled val="1"/>
        </dgm:presLayoutVars>
      </dgm:prSet>
      <dgm:spPr/>
      <dgm:t>
        <a:bodyPr/>
        <a:lstStyle/>
        <a:p>
          <a:endParaRPr lang="en-US"/>
        </a:p>
      </dgm:t>
    </dgm:pt>
  </dgm:ptLst>
  <dgm:cxnLst>
    <dgm:cxn modelId="{1FE715B5-F9F3-44FB-BCB7-595AA81B1092}" type="presOf" srcId="{337B0F68-DF9D-47AC-A882-94FD8688851B}" destId="{66EFC2B9-E745-422D-A61E-47E92D93D6BD}" srcOrd="0" destOrd="0" presId="urn:microsoft.com/office/officeart/2005/8/layout/hList6"/>
    <dgm:cxn modelId="{A52FA26E-9A05-41A8-A62F-FC4CE21CEEC8}" type="presOf" srcId="{589DF49E-2239-4EFF-BF1C-76BBFC1F05B0}" destId="{71ECA6EA-AEF7-4597-AD92-CC8E32547F31}" srcOrd="0" destOrd="0" presId="urn:microsoft.com/office/officeart/2005/8/layout/hList6"/>
    <dgm:cxn modelId="{A2984AED-CB5F-4BFA-8A4D-4D9CFA11CD91}" srcId="{589DF49E-2239-4EFF-BF1C-76BBFC1F05B0}" destId="{18E96AC1-03A5-42E7-9604-B1B908B7B6A1}" srcOrd="0" destOrd="0" parTransId="{D6BECA7E-9D21-4DA7-82F9-6F0B782346C1}" sibTransId="{551B06FA-CEF8-41C1-B13B-65F9A75BA253}"/>
    <dgm:cxn modelId="{3821048E-A8C3-4BB3-A779-5E641CB7167E}" srcId="{589DF49E-2239-4EFF-BF1C-76BBFC1F05B0}" destId="{87D41552-4B89-4509-9F3E-283DA563D9FD}" srcOrd="2" destOrd="0" parTransId="{D8CD4462-887A-4CAD-8731-0828F7BF28E9}" sibTransId="{E44C4AF3-3893-4B7D-AB7C-613262F9CE82}"/>
    <dgm:cxn modelId="{F2B5BBC6-495B-4EDA-9626-59271B791C97}" type="presOf" srcId="{18E96AC1-03A5-42E7-9604-B1B908B7B6A1}" destId="{948F6371-2CA5-434C-8239-C342ED4F1C17}" srcOrd="0" destOrd="0" presId="urn:microsoft.com/office/officeart/2005/8/layout/hList6"/>
    <dgm:cxn modelId="{17FD36E8-3A71-44EB-BEF6-28C9B4A976D6}" srcId="{589DF49E-2239-4EFF-BF1C-76BBFC1F05B0}" destId="{337B0F68-DF9D-47AC-A882-94FD8688851B}" srcOrd="1" destOrd="0" parTransId="{EB8C3B13-E885-4A27-B29C-C5AB2CC52451}" sibTransId="{3EBF4A41-09C1-4EA3-9EB8-CCC0F665A445}"/>
    <dgm:cxn modelId="{2D9D9E2D-9881-4406-953D-40BBEBDB660F}" type="presOf" srcId="{87D41552-4B89-4509-9F3E-283DA563D9FD}" destId="{ED200697-8B2A-4B29-96A9-A06216FE0574}" srcOrd="0" destOrd="0" presId="urn:microsoft.com/office/officeart/2005/8/layout/hList6"/>
    <dgm:cxn modelId="{E4F6A087-2C1F-4640-8246-7C31F8D40BB1}" type="presParOf" srcId="{71ECA6EA-AEF7-4597-AD92-CC8E32547F31}" destId="{948F6371-2CA5-434C-8239-C342ED4F1C17}" srcOrd="0" destOrd="0" presId="urn:microsoft.com/office/officeart/2005/8/layout/hList6"/>
    <dgm:cxn modelId="{A66742BF-ED9F-4D6D-B9F2-901BC0C178A6}" type="presParOf" srcId="{71ECA6EA-AEF7-4597-AD92-CC8E32547F31}" destId="{D74BF9CA-5946-4C84-B6FB-FAB3036BB3F9}" srcOrd="1" destOrd="0" presId="urn:microsoft.com/office/officeart/2005/8/layout/hList6"/>
    <dgm:cxn modelId="{04029908-BE52-4AFF-82F9-F75B4228120C}" type="presParOf" srcId="{71ECA6EA-AEF7-4597-AD92-CC8E32547F31}" destId="{66EFC2B9-E745-422D-A61E-47E92D93D6BD}" srcOrd="2" destOrd="0" presId="urn:microsoft.com/office/officeart/2005/8/layout/hList6"/>
    <dgm:cxn modelId="{B6EBD589-2BAD-4AA9-9DDD-F2EF454579FD}" type="presParOf" srcId="{71ECA6EA-AEF7-4597-AD92-CC8E32547F31}" destId="{ED7D70F1-66A0-4CE2-B5AE-092665FAD0B8}" srcOrd="3" destOrd="0" presId="urn:microsoft.com/office/officeart/2005/8/layout/hList6"/>
    <dgm:cxn modelId="{82647812-40F8-4176-BC0F-B2FFC6F68DEF}" type="presParOf" srcId="{71ECA6EA-AEF7-4597-AD92-CC8E32547F31}" destId="{ED200697-8B2A-4B29-96A9-A06216FE0574}"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ABBEEA-A00C-469D-BA43-0A48D10253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A7BC233-CA31-480C-ADC2-313D108DF49F}">
      <dgm:prSet/>
      <dgm:spPr>
        <a:solidFill>
          <a:srgbClr val="002060"/>
        </a:solidFill>
      </dgm:spPr>
      <dgm:t>
        <a:bodyPr/>
        <a:lstStyle/>
        <a:p>
          <a:pPr algn="l" rtl="0"/>
          <a:r>
            <a:rPr lang="en-US" dirty="0" smtClean="0"/>
            <a:t>Objective of AEC: to transform ASEAN into a single market of 622 million people. with free movement of goods, services, investment, skilled labor, and freer flow of capital</a:t>
          </a:r>
        </a:p>
        <a:p>
          <a:pPr algn="l" rtl="0"/>
          <a:r>
            <a:rPr lang="en-US" dirty="0" smtClean="0"/>
            <a:t> Gross domestic product (GDP) in 2014 was US$2.6 trillion. This is expected to rise to US$4.7t by 2020. </a:t>
          </a:r>
          <a:endParaRPr lang="en-US" dirty="0"/>
        </a:p>
      </dgm:t>
    </dgm:pt>
    <dgm:pt modelId="{06EAD2EB-4BC8-49C9-A347-2B1254F8F587}" type="parTrans" cxnId="{57BF39C7-3B1F-444B-8C9A-D928D7680671}">
      <dgm:prSet/>
      <dgm:spPr/>
      <dgm:t>
        <a:bodyPr/>
        <a:lstStyle/>
        <a:p>
          <a:endParaRPr lang="en-US"/>
        </a:p>
      </dgm:t>
    </dgm:pt>
    <dgm:pt modelId="{92BEF889-8E90-456D-88F0-76F602662731}" type="sibTrans" cxnId="{57BF39C7-3B1F-444B-8C9A-D928D7680671}">
      <dgm:prSet/>
      <dgm:spPr/>
      <dgm:t>
        <a:bodyPr/>
        <a:lstStyle/>
        <a:p>
          <a:endParaRPr lang="en-US"/>
        </a:p>
      </dgm:t>
    </dgm:pt>
    <dgm:pt modelId="{F6D97861-21F7-499F-A297-988E84CFA36D}" type="pres">
      <dgm:prSet presAssocID="{99ABBEEA-A00C-469D-BA43-0A48D1025334}" presName="diagram" presStyleCnt="0">
        <dgm:presLayoutVars>
          <dgm:dir/>
          <dgm:resizeHandles val="exact"/>
        </dgm:presLayoutVars>
      </dgm:prSet>
      <dgm:spPr/>
      <dgm:t>
        <a:bodyPr/>
        <a:lstStyle/>
        <a:p>
          <a:endParaRPr lang="en-US"/>
        </a:p>
      </dgm:t>
    </dgm:pt>
    <dgm:pt modelId="{8AC5B568-85D4-4C7F-B26C-7747FFEA5653}" type="pres">
      <dgm:prSet presAssocID="{1A7BC233-CA31-480C-ADC2-313D108DF49F}" presName="node" presStyleLbl="node1" presStyleIdx="0" presStyleCnt="1">
        <dgm:presLayoutVars>
          <dgm:bulletEnabled val="1"/>
        </dgm:presLayoutVars>
      </dgm:prSet>
      <dgm:spPr/>
      <dgm:t>
        <a:bodyPr/>
        <a:lstStyle/>
        <a:p>
          <a:endParaRPr lang="en-US"/>
        </a:p>
      </dgm:t>
    </dgm:pt>
  </dgm:ptLst>
  <dgm:cxnLst>
    <dgm:cxn modelId="{57BF39C7-3B1F-444B-8C9A-D928D7680671}" srcId="{99ABBEEA-A00C-469D-BA43-0A48D1025334}" destId="{1A7BC233-CA31-480C-ADC2-313D108DF49F}" srcOrd="0" destOrd="0" parTransId="{06EAD2EB-4BC8-49C9-A347-2B1254F8F587}" sibTransId="{92BEF889-8E90-456D-88F0-76F602662731}"/>
    <dgm:cxn modelId="{1ED6AAD6-9C75-4D4C-B981-0F0ABCA87602}" type="presOf" srcId="{99ABBEEA-A00C-469D-BA43-0A48D1025334}" destId="{F6D97861-21F7-499F-A297-988E84CFA36D}" srcOrd="0" destOrd="0" presId="urn:microsoft.com/office/officeart/2005/8/layout/default"/>
    <dgm:cxn modelId="{C6451377-BCE4-4A3D-9223-6921E9F49031}" type="presOf" srcId="{1A7BC233-CA31-480C-ADC2-313D108DF49F}" destId="{8AC5B568-85D4-4C7F-B26C-7747FFEA5653}" srcOrd="0" destOrd="0" presId="urn:microsoft.com/office/officeart/2005/8/layout/default"/>
    <dgm:cxn modelId="{F763B341-5B62-4A61-8B2A-73862A5DA00F}" type="presParOf" srcId="{F6D97861-21F7-499F-A297-988E84CFA36D}" destId="{8AC5B568-85D4-4C7F-B26C-7747FFEA565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29A2B4-BB31-413C-A18D-621FDBAD61AC}" type="doc">
      <dgm:prSet loTypeId="urn:microsoft.com/office/officeart/2005/8/layout/vList2" loCatId="list" qsTypeId="urn:microsoft.com/office/officeart/2005/8/quickstyle/3d7" qsCatId="3D" csTypeId="urn:microsoft.com/office/officeart/2005/8/colors/accent1_2" csCatId="accent1"/>
      <dgm:spPr/>
      <dgm:t>
        <a:bodyPr/>
        <a:lstStyle/>
        <a:p>
          <a:endParaRPr lang="en-US"/>
        </a:p>
      </dgm:t>
    </dgm:pt>
    <dgm:pt modelId="{0FA4C0E2-B7B3-4E49-A6C4-A607EB92AAFC}">
      <dgm:prSet/>
      <dgm:spPr/>
      <dgm:t>
        <a:bodyPr/>
        <a:lstStyle/>
        <a:p>
          <a:pPr rtl="0"/>
          <a:r>
            <a:rPr lang="en-US" smtClean="0"/>
            <a:t>One analysts argue that the establishment of the AEC is more of a political move than an economic one - ASEAN seeks to use the AEC to achieve a greater say in regional and global affairs. The RCEP negotiation is a good example of this.</a:t>
          </a:r>
          <a:endParaRPr lang="en-US"/>
        </a:p>
      </dgm:t>
    </dgm:pt>
    <dgm:pt modelId="{E2B2EC78-428E-420F-8C9F-F6E3B0852E44}" type="parTrans" cxnId="{ACB4EEC5-96B8-48E8-89B2-1B1070B2B131}">
      <dgm:prSet/>
      <dgm:spPr/>
      <dgm:t>
        <a:bodyPr/>
        <a:lstStyle/>
        <a:p>
          <a:endParaRPr lang="en-US"/>
        </a:p>
      </dgm:t>
    </dgm:pt>
    <dgm:pt modelId="{BF2FD8B6-AB07-4F79-B503-0242DC5FCBD2}" type="sibTrans" cxnId="{ACB4EEC5-96B8-48E8-89B2-1B1070B2B131}">
      <dgm:prSet/>
      <dgm:spPr/>
      <dgm:t>
        <a:bodyPr/>
        <a:lstStyle/>
        <a:p>
          <a:endParaRPr lang="en-US"/>
        </a:p>
      </dgm:t>
    </dgm:pt>
    <dgm:pt modelId="{F2CC60E3-0CBF-4727-AA0A-40660428DA66}">
      <dgm:prSet/>
      <dgm:spPr/>
      <dgm:t>
        <a:bodyPr/>
        <a:lstStyle/>
        <a:p>
          <a:pPr rtl="0"/>
          <a:r>
            <a:rPr lang="en-US" smtClean="0"/>
            <a:t>Given, also, the diversity of the region, there is still a lack of ASEAN identity. Without this identity, it is hard to make strong progress.</a:t>
          </a:r>
          <a:endParaRPr lang="en-US"/>
        </a:p>
      </dgm:t>
    </dgm:pt>
    <dgm:pt modelId="{A2101E9E-DF59-4D66-A7FD-9E23DB2C460A}" type="parTrans" cxnId="{2C9A58CF-F7D4-49E5-9DE9-C0798D007BA4}">
      <dgm:prSet/>
      <dgm:spPr/>
      <dgm:t>
        <a:bodyPr/>
        <a:lstStyle/>
        <a:p>
          <a:endParaRPr lang="en-US"/>
        </a:p>
      </dgm:t>
    </dgm:pt>
    <dgm:pt modelId="{BDEACE93-7FEA-47B9-8A11-D2D5C09D1F24}" type="sibTrans" cxnId="{2C9A58CF-F7D4-49E5-9DE9-C0798D007BA4}">
      <dgm:prSet/>
      <dgm:spPr/>
      <dgm:t>
        <a:bodyPr/>
        <a:lstStyle/>
        <a:p>
          <a:endParaRPr lang="en-US"/>
        </a:p>
      </dgm:t>
    </dgm:pt>
    <dgm:pt modelId="{4F446563-D090-468A-B7A0-45E5D872903A}" type="pres">
      <dgm:prSet presAssocID="{0729A2B4-BB31-413C-A18D-621FDBAD61AC}" presName="linear" presStyleCnt="0">
        <dgm:presLayoutVars>
          <dgm:animLvl val="lvl"/>
          <dgm:resizeHandles val="exact"/>
        </dgm:presLayoutVars>
      </dgm:prSet>
      <dgm:spPr/>
      <dgm:t>
        <a:bodyPr/>
        <a:lstStyle/>
        <a:p>
          <a:endParaRPr lang="en-US"/>
        </a:p>
      </dgm:t>
    </dgm:pt>
    <dgm:pt modelId="{4C940A2E-CA3A-48D5-B7BF-1B9835F866FC}" type="pres">
      <dgm:prSet presAssocID="{0FA4C0E2-B7B3-4E49-A6C4-A607EB92AAFC}" presName="parentText" presStyleLbl="node1" presStyleIdx="0" presStyleCnt="2">
        <dgm:presLayoutVars>
          <dgm:chMax val="0"/>
          <dgm:bulletEnabled val="1"/>
        </dgm:presLayoutVars>
      </dgm:prSet>
      <dgm:spPr/>
      <dgm:t>
        <a:bodyPr/>
        <a:lstStyle/>
        <a:p>
          <a:endParaRPr lang="en-US"/>
        </a:p>
      </dgm:t>
    </dgm:pt>
    <dgm:pt modelId="{A2151967-040C-4009-A2D5-0C6F8AF7D2A1}" type="pres">
      <dgm:prSet presAssocID="{BF2FD8B6-AB07-4F79-B503-0242DC5FCBD2}" presName="spacer" presStyleCnt="0"/>
      <dgm:spPr/>
    </dgm:pt>
    <dgm:pt modelId="{7A0E87F9-B8B5-4B6D-AF3E-78E3C6DB52EF}" type="pres">
      <dgm:prSet presAssocID="{F2CC60E3-0CBF-4727-AA0A-40660428DA66}" presName="parentText" presStyleLbl="node1" presStyleIdx="1" presStyleCnt="2">
        <dgm:presLayoutVars>
          <dgm:chMax val="0"/>
          <dgm:bulletEnabled val="1"/>
        </dgm:presLayoutVars>
      </dgm:prSet>
      <dgm:spPr/>
      <dgm:t>
        <a:bodyPr/>
        <a:lstStyle/>
        <a:p>
          <a:endParaRPr lang="en-US"/>
        </a:p>
      </dgm:t>
    </dgm:pt>
  </dgm:ptLst>
  <dgm:cxnLst>
    <dgm:cxn modelId="{ACB4EEC5-96B8-48E8-89B2-1B1070B2B131}" srcId="{0729A2B4-BB31-413C-A18D-621FDBAD61AC}" destId="{0FA4C0E2-B7B3-4E49-A6C4-A607EB92AAFC}" srcOrd="0" destOrd="0" parTransId="{E2B2EC78-428E-420F-8C9F-F6E3B0852E44}" sibTransId="{BF2FD8B6-AB07-4F79-B503-0242DC5FCBD2}"/>
    <dgm:cxn modelId="{2C9A58CF-F7D4-49E5-9DE9-C0798D007BA4}" srcId="{0729A2B4-BB31-413C-A18D-621FDBAD61AC}" destId="{F2CC60E3-0CBF-4727-AA0A-40660428DA66}" srcOrd="1" destOrd="0" parTransId="{A2101E9E-DF59-4D66-A7FD-9E23DB2C460A}" sibTransId="{BDEACE93-7FEA-47B9-8A11-D2D5C09D1F24}"/>
    <dgm:cxn modelId="{4D3F67FA-EA2E-4229-AA9F-BD5BE6126313}" type="presOf" srcId="{0729A2B4-BB31-413C-A18D-621FDBAD61AC}" destId="{4F446563-D090-468A-B7A0-45E5D872903A}" srcOrd="0" destOrd="0" presId="urn:microsoft.com/office/officeart/2005/8/layout/vList2"/>
    <dgm:cxn modelId="{612FA819-C52A-4F1E-B94E-CE14E343827C}" type="presOf" srcId="{0FA4C0E2-B7B3-4E49-A6C4-A607EB92AAFC}" destId="{4C940A2E-CA3A-48D5-B7BF-1B9835F866FC}" srcOrd="0" destOrd="0" presId="urn:microsoft.com/office/officeart/2005/8/layout/vList2"/>
    <dgm:cxn modelId="{9DF395D1-9332-4685-9179-AC17E7D9340F}" type="presOf" srcId="{F2CC60E3-0CBF-4727-AA0A-40660428DA66}" destId="{7A0E87F9-B8B5-4B6D-AF3E-78E3C6DB52EF}" srcOrd="0" destOrd="0" presId="urn:microsoft.com/office/officeart/2005/8/layout/vList2"/>
    <dgm:cxn modelId="{FC4430C5-3C6C-467F-94B1-652B33620FA2}" type="presParOf" srcId="{4F446563-D090-468A-B7A0-45E5D872903A}" destId="{4C940A2E-CA3A-48D5-B7BF-1B9835F866FC}" srcOrd="0" destOrd="0" presId="urn:microsoft.com/office/officeart/2005/8/layout/vList2"/>
    <dgm:cxn modelId="{EEF48D33-E07A-4827-8197-0899D31FBBF3}" type="presParOf" srcId="{4F446563-D090-468A-B7A0-45E5D872903A}" destId="{A2151967-040C-4009-A2D5-0C6F8AF7D2A1}" srcOrd="1" destOrd="0" presId="urn:microsoft.com/office/officeart/2005/8/layout/vList2"/>
    <dgm:cxn modelId="{664ED48F-EB81-498B-8F12-4256D781B124}" type="presParOf" srcId="{4F446563-D090-468A-B7A0-45E5D872903A}" destId="{7A0E87F9-B8B5-4B6D-AF3E-78E3C6DB52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417321-7959-4A28-9D22-219ECFB9F27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063F5922-BF68-4DB7-811B-BBB10F8252F0}">
      <dgm:prSet/>
      <dgm:spPr>
        <a:solidFill>
          <a:srgbClr val="002060"/>
        </a:solidFill>
      </dgm:spPr>
      <dgm:t>
        <a:bodyPr/>
        <a:lstStyle/>
        <a:p>
          <a:pPr rtl="0"/>
          <a:r>
            <a:rPr lang="en-US" dirty="0" smtClean="0"/>
            <a:t>Intra-regional trade made up about 24 per cent of ASEAN's total global trade for the last decade, ranging from 13.9 per cent in Vietnam to 64.9 per cent in Laos.</a:t>
          </a:r>
          <a:endParaRPr lang="en-US" dirty="0"/>
        </a:p>
      </dgm:t>
    </dgm:pt>
    <dgm:pt modelId="{5170DA5B-EB73-44CE-83F2-73D97AA11FDF}" type="parTrans" cxnId="{E8A3DABB-C1DD-4F81-A4FB-58FF716B6D70}">
      <dgm:prSet/>
      <dgm:spPr/>
      <dgm:t>
        <a:bodyPr/>
        <a:lstStyle/>
        <a:p>
          <a:endParaRPr lang="en-US"/>
        </a:p>
      </dgm:t>
    </dgm:pt>
    <dgm:pt modelId="{56CB4C31-3865-4246-BCAB-43FBE997640D}" type="sibTrans" cxnId="{E8A3DABB-C1DD-4F81-A4FB-58FF716B6D70}">
      <dgm:prSet/>
      <dgm:spPr/>
      <dgm:t>
        <a:bodyPr/>
        <a:lstStyle/>
        <a:p>
          <a:endParaRPr lang="en-US"/>
        </a:p>
      </dgm:t>
    </dgm:pt>
    <dgm:pt modelId="{09AB798C-6E9B-4595-96FA-DC943A2AFB73}">
      <dgm:prSet/>
      <dgm:spPr>
        <a:solidFill>
          <a:srgbClr val="C00000"/>
        </a:solidFill>
      </dgm:spPr>
      <dgm:t>
        <a:bodyPr/>
        <a:lstStyle/>
        <a:p>
          <a:pPr rtl="0"/>
          <a:r>
            <a:rPr lang="en-US" smtClean="0"/>
            <a:t>With the AEC, intra-regional trade is likely to increase. The statistics for the European Union sit at 60 per cent.</a:t>
          </a:r>
          <a:endParaRPr lang="en-US"/>
        </a:p>
      </dgm:t>
    </dgm:pt>
    <dgm:pt modelId="{B77902E1-895A-4FFF-8A77-F731C9661E6C}" type="parTrans" cxnId="{EA200E3B-C6DC-4725-A337-94117EDD7C3E}">
      <dgm:prSet/>
      <dgm:spPr/>
      <dgm:t>
        <a:bodyPr/>
        <a:lstStyle/>
        <a:p>
          <a:endParaRPr lang="en-US"/>
        </a:p>
      </dgm:t>
    </dgm:pt>
    <dgm:pt modelId="{F44C4DE0-6814-446F-B624-22CA55085683}" type="sibTrans" cxnId="{EA200E3B-C6DC-4725-A337-94117EDD7C3E}">
      <dgm:prSet/>
      <dgm:spPr/>
      <dgm:t>
        <a:bodyPr/>
        <a:lstStyle/>
        <a:p>
          <a:endParaRPr lang="en-US"/>
        </a:p>
      </dgm:t>
    </dgm:pt>
    <dgm:pt modelId="{2CF0036E-ABDA-41B3-A352-93A426C46649}">
      <dgm:prSet/>
      <dgm:spPr>
        <a:solidFill>
          <a:srgbClr val="7030A0"/>
        </a:solidFill>
      </dgm:spPr>
      <dgm:t>
        <a:bodyPr/>
        <a:lstStyle/>
        <a:p>
          <a:pPr rtl="0"/>
          <a:r>
            <a:rPr lang="en-US" dirty="0" smtClean="0"/>
            <a:t>Corruption, uneven infrastructure and related costs, are among the obstacles currently in the way of increased trade within ASEAN.</a:t>
          </a:r>
          <a:endParaRPr lang="en-US" dirty="0"/>
        </a:p>
      </dgm:t>
    </dgm:pt>
    <dgm:pt modelId="{61D4F18E-8699-42BB-815F-997E7CB7C832}" type="parTrans" cxnId="{8FE045A6-2AFE-4BB9-BAE8-C79748C4F0B1}">
      <dgm:prSet/>
      <dgm:spPr/>
      <dgm:t>
        <a:bodyPr/>
        <a:lstStyle/>
        <a:p>
          <a:endParaRPr lang="en-US"/>
        </a:p>
      </dgm:t>
    </dgm:pt>
    <dgm:pt modelId="{E7795980-EFAF-4848-AEF5-F25E1E475FA6}" type="sibTrans" cxnId="{8FE045A6-2AFE-4BB9-BAE8-C79748C4F0B1}">
      <dgm:prSet/>
      <dgm:spPr/>
      <dgm:t>
        <a:bodyPr/>
        <a:lstStyle/>
        <a:p>
          <a:endParaRPr lang="en-US"/>
        </a:p>
      </dgm:t>
    </dgm:pt>
    <dgm:pt modelId="{D3725DA7-A31B-4329-A7DE-1F45BE9889B9}" type="pres">
      <dgm:prSet presAssocID="{F3417321-7959-4A28-9D22-219ECFB9F272}" presName="Name0" presStyleCnt="0">
        <dgm:presLayoutVars>
          <dgm:dir/>
          <dgm:resizeHandles val="exact"/>
        </dgm:presLayoutVars>
      </dgm:prSet>
      <dgm:spPr/>
      <dgm:t>
        <a:bodyPr/>
        <a:lstStyle/>
        <a:p>
          <a:endParaRPr lang="en-US"/>
        </a:p>
      </dgm:t>
    </dgm:pt>
    <dgm:pt modelId="{2BB05D17-78A7-4E82-B214-53D4B37F8F52}" type="pres">
      <dgm:prSet presAssocID="{063F5922-BF68-4DB7-811B-BBB10F8252F0}" presName="node" presStyleLbl="node1" presStyleIdx="0" presStyleCnt="3">
        <dgm:presLayoutVars>
          <dgm:bulletEnabled val="1"/>
        </dgm:presLayoutVars>
      </dgm:prSet>
      <dgm:spPr/>
      <dgm:t>
        <a:bodyPr/>
        <a:lstStyle/>
        <a:p>
          <a:endParaRPr lang="en-US"/>
        </a:p>
      </dgm:t>
    </dgm:pt>
    <dgm:pt modelId="{95128BFA-9E13-400E-9D05-3F49390AC7A2}" type="pres">
      <dgm:prSet presAssocID="{56CB4C31-3865-4246-BCAB-43FBE997640D}" presName="sibTrans" presStyleCnt="0"/>
      <dgm:spPr/>
    </dgm:pt>
    <dgm:pt modelId="{8295BE08-2792-4A19-A121-BCEC5600CBD5}" type="pres">
      <dgm:prSet presAssocID="{09AB798C-6E9B-4595-96FA-DC943A2AFB73}" presName="node" presStyleLbl="node1" presStyleIdx="1" presStyleCnt="3">
        <dgm:presLayoutVars>
          <dgm:bulletEnabled val="1"/>
        </dgm:presLayoutVars>
      </dgm:prSet>
      <dgm:spPr/>
      <dgm:t>
        <a:bodyPr/>
        <a:lstStyle/>
        <a:p>
          <a:endParaRPr lang="en-US"/>
        </a:p>
      </dgm:t>
    </dgm:pt>
    <dgm:pt modelId="{6659086F-B35E-4C93-B247-BA85ED667559}" type="pres">
      <dgm:prSet presAssocID="{F44C4DE0-6814-446F-B624-22CA55085683}" presName="sibTrans" presStyleCnt="0"/>
      <dgm:spPr/>
    </dgm:pt>
    <dgm:pt modelId="{891004DB-391C-4BF9-A00F-D5CCC624E6C2}" type="pres">
      <dgm:prSet presAssocID="{2CF0036E-ABDA-41B3-A352-93A426C46649}" presName="node" presStyleLbl="node1" presStyleIdx="2" presStyleCnt="3">
        <dgm:presLayoutVars>
          <dgm:bulletEnabled val="1"/>
        </dgm:presLayoutVars>
      </dgm:prSet>
      <dgm:spPr/>
      <dgm:t>
        <a:bodyPr/>
        <a:lstStyle/>
        <a:p>
          <a:endParaRPr lang="en-US"/>
        </a:p>
      </dgm:t>
    </dgm:pt>
  </dgm:ptLst>
  <dgm:cxnLst>
    <dgm:cxn modelId="{EA200E3B-C6DC-4725-A337-94117EDD7C3E}" srcId="{F3417321-7959-4A28-9D22-219ECFB9F272}" destId="{09AB798C-6E9B-4595-96FA-DC943A2AFB73}" srcOrd="1" destOrd="0" parTransId="{B77902E1-895A-4FFF-8A77-F731C9661E6C}" sibTransId="{F44C4DE0-6814-446F-B624-22CA55085683}"/>
    <dgm:cxn modelId="{E8A3DABB-C1DD-4F81-A4FB-58FF716B6D70}" srcId="{F3417321-7959-4A28-9D22-219ECFB9F272}" destId="{063F5922-BF68-4DB7-811B-BBB10F8252F0}" srcOrd="0" destOrd="0" parTransId="{5170DA5B-EB73-44CE-83F2-73D97AA11FDF}" sibTransId="{56CB4C31-3865-4246-BCAB-43FBE997640D}"/>
    <dgm:cxn modelId="{FD3D0448-16D2-4B50-9056-9BC8E517BCF6}" type="presOf" srcId="{063F5922-BF68-4DB7-811B-BBB10F8252F0}" destId="{2BB05D17-78A7-4E82-B214-53D4B37F8F52}" srcOrd="0" destOrd="0" presId="urn:microsoft.com/office/officeart/2005/8/layout/hList6"/>
    <dgm:cxn modelId="{E9C1DBDF-8059-4C36-8EBE-9D02BC24646F}" type="presOf" srcId="{F3417321-7959-4A28-9D22-219ECFB9F272}" destId="{D3725DA7-A31B-4329-A7DE-1F45BE9889B9}" srcOrd="0" destOrd="0" presId="urn:microsoft.com/office/officeart/2005/8/layout/hList6"/>
    <dgm:cxn modelId="{8FE045A6-2AFE-4BB9-BAE8-C79748C4F0B1}" srcId="{F3417321-7959-4A28-9D22-219ECFB9F272}" destId="{2CF0036E-ABDA-41B3-A352-93A426C46649}" srcOrd="2" destOrd="0" parTransId="{61D4F18E-8699-42BB-815F-997E7CB7C832}" sibTransId="{E7795980-EFAF-4848-AEF5-F25E1E475FA6}"/>
    <dgm:cxn modelId="{AF3C3F49-8D3A-4FA1-B542-9F801E6CF0B9}" type="presOf" srcId="{09AB798C-6E9B-4595-96FA-DC943A2AFB73}" destId="{8295BE08-2792-4A19-A121-BCEC5600CBD5}" srcOrd="0" destOrd="0" presId="urn:microsoft.com/office/officeart/2005/8/layout/hList6"/>
    <dgm:cxn modelId="{B2F3F5FC-D37F-4817-B2E6-0316B698EB97}" type="presOf" srcId="{2CF0036E-ABDA-41B3-A352-93A426C46649}" destId="{891004DB-391C-4BF9-A00F-D5CCC624E6C2}" srcOrd="0" destOrd="0" presId="urn:microsoft.com/office/officeart/2005/8/layout/hList6"/>
    <dgm:cxn modelId="{4678994A-3287-4986-8078-2149ED4618C7}" type="presParOf" srcId="{D3725DA7-A31B-4329-A7DE-1F45BE9889B9}" destId="{2BB05D17-78A7-4E82-B214-53D4B37F8F52}" srcOrd="0" destOrd="0" presId="urn:microsoft.com/office/officeart/2005/8/layout/hList6"/>
    <dgm:cxn modelId="{AC4393C4-004A-44AA-B1CF-F55138082E89}" type="presParOf" srcId="{D3725DA7-A31B-4329-A7DE-1F45BE9889B9}" destId="{95128BFA-9E13-400E-9D05-3F49390AC7A2}" srcOrd="1" destOrd="0" presId="urn:microsoft.com/office/officeart/2005/8/layout/hList6"/>
    <dgm:cxn modelId="{D5740BBC-B878-42C6-B839-AA4E7BD323AA}" type="presParOf" srcId="{D3725DA7-A31B-4329-A7DE-1F45BE9889B9}" destId="{8295BE08-2792-4A19-A121-BCEC5600CBD5}" srcOrd="2" destOrd="0" presId="urn:microsoft.com/office/officeart/2005/8/layout/hList6"/>
    <dgm:cxn modelId="{7105F478-2838-414B-8D85-8664520D2854}" type="presParOf" srcId="{D3725DA7-A31B-4329-A7DE-1F45BE9889B9}" destId="{6659086F-B35E-4C93-B247-BA85ED667559}" srcOrd="3" destOrd="0" presId="urn:microsoft.com/office/officeart/2005/8/layout/hList6"/>
    <dgm:cxn modelId="{AF9A4DDA-5EDA-4061-8A98-4A14F9E0F6BA}" type="presParOf" srcId="{D3725DA7-A31B-4329-A7DE-1F45BE9889B9}" destId="{891004DB-391C-4BF9-A00F-D5CCC624E6C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E575F5-58DE-4455-891F-C6B329A34C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2933D9-3D63-4EAD-ABE9-F5FC8F5899B9}">
      <dgm:prSet/>
      <dgm:spPr>
        <a:solidFill>
          <a:srgbClr val="FF0000"/>
        </a:solidFill>
      </dgm:spPr>
      <dgm:t>
        <a:bodyPr/>
        <a:lstStyle/>
        <a:p>
          <a:pPr rtl="0"/>
          <a:r>
            <a:rPr lang="en-US" dirty="0" smtClean="0"/>
            <a:t>Trade in services is another key building block in the AEC, which seeks to implement 11 packages of services liberalization, nine of which have been completed, with the two remaining scheduled for this year and next.’</a:t>
          </a:r>
        </a:p>
        <a:p>
          <a:pPr rtl="0"/>
          <a:r>
            <a:rPr lang="en-US" dirty="0" smtClean="0"/>
            <a:t> In spite of the slower progress in services trade, the share of services trade as a proportion of the total has risen from 14 per cent in 2006 to 20 per cent in 2015, according to HSB</a:t>
          </a:r>
          <a:endParaRPr lang="en-US" dirty="0"/>
        </a:p>
      </dgm:t>
    </dgm:pt>
    <dgm:pt modelId="{2B8F5DBD-FD4A-47F8-B1FD-71367E7F4122}" type="parTrans" cxnId="{FE0C012A-5821-4573-83E5-8107836D03B9}">
      <dgm:prSet/>
      <dgm:spPr/>
      <dgm:t>
        <a:bodyPr/>
        <a:lstStyle/>
        <a:p>
          <a:endParaRPr lang="en-US"/>
        </a:p>
      </dgm:t>
    </dgm:pt>
    <dgm:pt modelId="{5F5BB2BD-A141-4C21-94BA-80B941140F4A}" type="sibTrans" cxnId="{FE0C012A-5821-4573-83E5-8107836D03B9}">
      <dgm:prSet/>
      <dgm:spPr/>
      <dgm:t>
        <a:bodyPr/>
        <a:lstStyle/>
        <a:p>
          <a:endParaRPr lang="en-US"/>
        </a:p>
      </dgm:t>
    </dgm:pt>
    <dgm:pt modelId="{61857836-4084-4D2A-BB6D-7DDCD50247B3}" type="pres">
      <dgm:prSet presAssocID="{B0E575F5-58DE-4455-891F-C6B329A34CE5}" presName="linear" presStyleCnt="0">
        <dgm:presLayoutVars>
          <dgm:animLvl val="lvl"/>
          <dgm:resizeHandles val="exact"/>
        </dgm:presLayoutVars>
      </dgm:prSet>
      <dgm:spPr/>
      <dgm:t>
        <a:bodyPr/>
        <a:lstStyle/>
        <a:p>
          <a:endParaRPr lang="en-US"/>
        </a:p>
      </dgm:t>
    </dgm:pt>
    <dgm:pt modelId="{55FD9357-47EF-405A-9110-5FAF5D1FC5B3}" type="pres">
      <dgm:prSet presAssocID="{BD2933D9-3D63-4EAD-ABE9-F5FC8F5899B9}" presName="parentText" presStyleLbl="node1" presStyleIdx="0" presStyleCnt="1">
        <dgm:presLayoutVars>
          <dgm:chMax val="0"/>
          <dgm:bulletEnabled val="1"/>
        </dgm:presLayoutVars>
      </dgm:prSet>
      <dgm:spPr/>
      <dgm:t>
        <a:bodyPr/>
        <a:lstStyle/>
        <a:p>
          <a:endParaRPr lang="en-US"/>
        </a:p>
      </dgm:t>
    </dgm:pt>
  </dgm:ptLst>
  <dgm:cxnLst>
    <dgm:cxn modelId="{1DA073B9-EF47-4F39-B6EB-59C0B8EE8FB1}" type="presOf" srcId="{BD2933D9-3D63-4EAD-ABE9-F5FC8F5899B9}" destId="{55FD9357-47EF-405A-9110-5FAF5D1FC5B3}" srcOrd="0" destOrd="0" presId="urn:microsoft.com/office/officeart/2005/8/layout/vList2"/>
    <dgm:cxn modelId="{FE0C012A-5821-4573-83E5-8107836D03B9}" srcId="{B0E575F5-58DE-4455-891F-C6B329A34CE5}" destId="{BD2933D9-3D63-4EAD-ABE9-F5FC8F5899B9}" srcOrd="0" destOrd="0" parTransId="{2B8F5DBD-FD4A-47F8-B1FD-71367E7F4122}" sibTransId="{5F5BB2BD-A141-4C21-94BA-80B941140F4A}"/>
    <dgm:cxn modelId="{39B4C7BE-F84D-4E83-9B72-52B96CE428B4}" type="presOf" srcId="{B0E575F5-58DE-4455-891F-C6B329A34CE5}" destId="{61857836-4084-4D2A-BB6D-7DDCD50247B3}" srcOrd="0" destOrd="0" presId="urn:microsoft.com/office/officeart/2005/8/layout/vList2"/>
    <dgm:cxn modelId="{458F6835-CB5D-4AB1-ABA7-C579A960EC88}" type="presParOf" srcId="{61857836-4084-4D2A-BB6D-7DDCD50247B3}" destId="{55FD9357-47EF-405A-9110-5FAF5D1FC5B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BF7CC9-DE6C-46F3-8620-3BAA72DA1B55}" type="doc">
      <dgm:prSet loTypeId="urn:microsoft.com/office/officeart/2005/8/layout/vList2" loCatId="list" qsTypeId="urn:microsoft.com/office/officeart/2005/8/quickstyle/3d5" qsCatId="3D" csTypeId="urn:microsoft.com/office/officeart/2005/8/colors/accent1_2" csCatId="accent1"/>
      <dgm:spPr/>
      <dgm:t>
        <a:bodyPr/>
        <a:lstStyle/>
        <a:p>
          <a:endParaRPr lang="en-US"/>
        </a:p>
      </dgm:t>
    </dgm:pt>
    <dgm:pt modelId="{B45F7852-E89C-4828-96E3-34DBC35BEFE8}">
      <dgm:prSet/>
      <dgm:spPr/>
      <dgm:t>
        <a:bodyPr/>
        <a:lstStyle/>
        <a:p>
          <a:pPr rtl="0"/>
          <a:r>
            <a:rPr lang="en-US" smtClean="0"/>
            <a:t>Indeed, there are several implementation issues, including the “Asean way” which stresses consensus-based decisions and non-interference in the internal affairs of fellow members. The lack of administrative capacity, demonstrated by the fact that the Asean secretariat had an annual budget of just $17m in 2014, creates further headwinds.</a:t>
          </a:r>
          <a:endParaRPr lang="en-US"/>
        </a:p>
      </dgm:t>
    </dgm:pt>
    <dgm:pt modelId="{F84A045B-E2CE-4705-9926-B5F28BF35775}" type="parTrans" cxnId="{208F8A7F-4454-4EAC-A1A4-0394568709F6}">
      <dgm:prSet/>
      <dgm:spPr/>
      <dgm:t>
        <a:bodyPr/>
        <a:lstStyle/>
        <a:p>
          <a:endParaRPr lang="en-US"/>
        </a:p>
      </dgm:t>
    </dgm:pt>
    <dgm:pt modelId="{AB8076EB-51C8-45D3-9673-576FE0D5CA98}" type="sibTrans" cxnId="{208F8A7F-4454-4EAC-A1A4-0394568709F6}">
      <dgm:prSet/>
      <dgm:spPr/>
      <dgm:t>
        <a:bodyPr/>
        <a:lstStyle/>
        <a:p>
          <a:endParaRPr lang="en-US"/>
        </a:p>
      </dgm:t>
    </dgm:pt>
    <dgm:pt modelId="{080479BF-5E4A-47AF-B15A-DFFD1A2DFE2E}" type="pres">
      <dgm:prSet presAssocID="{B2BF7CC9-DE6C-46F3-8620-3BAA72DA1B55}" presName="linear" presStyleCnt="0">
        <dgm:presLayoutVars>
          <dgm:animLvl val="lvl"/>
          <dgm:resizeHandles val="exact"/>
        </dgm:presLayoutVars>
      </dgm:prSet>
      <dgm:spPr/>
      <dgm:t>
        <a:bodyPr/>
        <a:lstStyle/>
        <a:p>
          <a:endParaRPr lang="en-US"/>
        </a:p>
      </dgm:t>
    </dgm:pt>
    <dgm:pt modelId="{4280DB6D-D38F-41E2-B049-0D51D8C2CD0F}" type="pres">
      <dgm:prSet presAssocID="{B45F7852-E89C-4828-96E3-34DBC35BEFE8}" presName="parentText" presStyleLbl="node1" presStyleIdx="0" presStyleCnt="1">
        <dgm:presLayoutVars>
          <dgm:chMax val="0"/>
          <dgm:bulletEnabled val="1"/>
        </dgm:presLayoutVars>
      </dgm:prSet>
      <dgm:spPr/>
      <dgm:t>
        <a:bodyPr/>
        <a:lstStyle/>
        <a:p>
          <a:endParaRPr lang="en-US"/>
        </a:p>
      </dgm:t>
    </dgm:pt>
  </dgm:ptLst>
  <dgm:cxnLst>
    <dgm:cxn modelId="{208F8A7F-4454-4EAC-A1A4-0394568709F6}" srcId="{B2BF7CC9-DE6C-46F3-8620-3BAA72DA1B55}" destId="{B45F7852-E89C-4828-96E3-34DBC35BEFE8}" srcOrd="0" destOrd="0" parTransId="{F84A045B-E2CE-4705-9926-B5F28BF35775}" sibTransId="{AB8076EB-51C8-45D3-9673-576FE0D5CA98}"/>
    <dgm:cxn modelId="{F4EAFE9A-67F5-48D8-89B6-58CEFA6B84CE}" type="presOf" srcId="{B45F7852-E89C-4828-96E3-34DBC35BEFE8}" destId="{4280DB6D-D38F-41E2-B049-0D51D8C2CD0F}" srcOrd="0" destOrd="0" presId="urn:microsoft.com/office/officeart/2005/8/layout/vList2"/>
    <dgm:cxn modelId="{4EF12250-86FE-472C-817F-F225C70B621B}" type="presOf" srcId="{B2BF7CC9-DE6C-46F3-8620-3BAA72DA1B55}" destId="{080479BF-5E4A-47AF-B15A-DFFD1A2DFE2E}" srcOrd="0" destOrd="0" presId="urn:microsoft.com/office/officeart/2005/8/layout/vList2"/>
    <dgm:cxn modelId="{329663E8-E709-4572-A6F6-C772FA50ADEE}" type="presParOf" srcId="{080479BF-5E4A-47AF-B15A-DFFD1A2DFE2E}" destId="{4280DB6D-D38F-41E2-B049-0D51D8C2CD0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A98C6E-F8DA-47FF-AB79-209E4E6DDA87}" type="doc">
      <dgm:prSet loTypeId="urn:microsoft.com/office/officeart/2005/8/layout/vList2" loCatId="list" qsTypeId="urn:microsoft.com/office/officeart/2005/8/quickstyle/3d7" qsCatId="3D" csTypeId="urn:microsoft.com/office/officeart/2005/8/colors/accent1_2" csCatId="accent1"/>
      <dgm:spPr/>
      <dgm:t>
        <a:bodyPr/>
        <a:lstStyle/>
        <a:p>
          <a:endParaRPr lang="en-US"/>
        </a:p>
      </dgm:t>
    </dgm:pt>
    <dgm:pt modelId="{F30F0DD0-5380-4AFC-B8B9-D4504DB240B3}">
      <dgm:prSet/>
      <dgm:spPr/>
      <dgm:t>
        <a:bodyPr/>
        <a:lstStyle/>
        <a:p>
          <a:pPr rtl="0"/>
          <a:r>
            <a:rPr lang="en-US" smtClean="0"/>
            <a:t>What is more, this extremely pervasive and, some would say, blind adherence to the  ASEAN way combined with the lack of a robust and sound institutional architecture, have left intact the problem of ensuring compliance and effective implementation of targets by national governments and agencies. </a:t>
          </a:r>
          <a:endParaRPr lang="en-US"/>
        </a:p>
      </dgm:t>
    </dgm:pt>
    <dgm:pt modelId="{211D5E56-61A5-45B4-9B1D-E2229A91A52F}" type="parTrans" cxnId="{48B96FF5-ED67-43AB-B2EF-54C5CC7AA1A0}">
      <dgm:prSet/>
      <dgm:spPr/>
      <dgm:t>
        <a:bodyPr/>
        <a:lstStyle/>
        <a:p>
          <a:endParaRPr lang="en-US"/>
        </a:p>
      </dgm:t>
    </dgm:pt>
    <dgm:pt modelId="{253AD347-45CC-4D07-A58D-9DB518C7533C}" type="sibTrans" cxnId="{48B96FF5-ED67-43AB-B2EF-54C5CC7AA1A0}">
      <dgm:prSet/>
      <dgm:spPr/>
      <dgm:t>
        <a:bodyPr/>
        <a:lstStyle/>
        <a:p>
          <a:endParaRPr lang="en-US"/>
        </a:p>
      </dgm:t>
    </dgm:pt>
    <dgm:pt modelId="{8D39F3EA-96A9-4DB3-BC6E-B185CF49E73A}">
      <dgm:prSet/>
      <dgm:spPr/>
      <dgm:t>
        <a:bodyPr/>
        <a:lstStyle/>
        <a:p>
          <a:pPr rtl="0"/>
          <a:r>
            <a:rPr lang="en-US" smtClean="0"/>
            <a:t>In spite of the various commitments entered into under the AEC, ASEAN is still missing the necessary institutional glue, which could take the form of an overarching regional mechanism that ensures the smooth coordination of the vast</a:t>
          </a:r>
          <a:endParaRPr lang="en-US"/>
        </a:p>
      </dgm:t>
    </dgm:pt>
    <dgm:pt modelId="{C30B7D96-B6CF-4DFF-A9C9-6D4EE4D6F087}" type="parTrans" cxnId="{B4F46493-E1C4-4D6B-A6EC-AD32BA432C58}">
      <dgm:prSet/>
      <dgm:spPr/>
      <dgm:t>
        <a:bodyPr/>
        <a:lstStyle/>
        <a:p>
          <a:endParaRPr lang="en-US"/>
        </a:p>
      </dgm:t>
    </dgm:pt>
    <dgm:pt modelId="{E8BE4423-54EE-4FA0-8D32-5B83698AFF76}" type="sibTrans" cxnId="{B4F46493-E1C4-4D6B-A6EC-AD32BA432C58}">
      <dgm:prSet/>
      <dgm:spPr/>
      <dgm:t>
        <a:bodyPr/>
        <a:lstStyle/>
        <a:p>
          <a:endParaRPr lang="en-US"/>
        </a:p>
      </dgm:t>
    </dgm:pt>
    <dgm:pt modelId="{0637F855-D465-4EBB-8B66-AA9D79D84488}" type="pres">
      <dgm:prSet presAssocID="{4AA98C6E-F8DA-47FF-AB79-209E4E6DDA87}" presName="linear" presStyleCnt="0">
        <dgm:presLayoutVars>
          <dgm:animLvl val="lvl"/>
          <dgm:resizeHandles val="exact"/>
        </dgm:presLayoutVars>
      </dgm:prSet>
      <dgm:spPr/>
      <dgm:t>
        <a:bodyPr/>
        <a:lstStyle/>
        <a:p>
          <a:endParaRPr lang="en-US"/>
        </a:p>
      </dgm:t>
    </dgm:pt>
    <dgm:pt modelId="{8744462B-64CB-42FA-9C86-A2E84473E262}" type="pres">
      <dgm:prSet presAssocID="{F30F0DD0-5380-4AFC-B8B9-D4504DB240B3}" presName="parentText" presStyleLbl="node1" presStyleIdx="0" presStyleCnt="2">
        <dgm:presLayoutVars>
          <dgm:chMax val="0"/>
          <dgm:bulletEnabled val="1"/>
        </dgm:presLayoutVars>
      </dgm:prSet>
      <dgm:spPr/>
      <dgm:t>
        <a:bodyPr/>
        <a:lstStyle/>
        <a:p>
          <a:endParaRPr lang="en-US"/>
        </a:p>
      </dgm:t>
    </dgm:pt>
    <dgm:pt modelId="{E122AB2C-AD7F-4D25-A0B5-C8A06D53626A}" type="pres">
      <dgm:prSet presAssocID="{253AD347-45CC-4D07-A58D-9DB518C7533C}" presName="spacer" presStyleCnt="0"/>
      <dgm:spPr/>
    </dgm:pt>
    <dgm:pt modelId="{5FDEE61B-1D8B-4195-BC1A-6DD09FC1FF61}" type="pres">
      <dgm:prSet presAssocID="{8D39F3EA-96A9-4DB3-BC6E-B185CF49E73A}" presName="parentText" presStyleLbl="node1" presStyleIdx="1" presStyleCnt="2">
        <dgm:presLayoutVars>
          <dgm:chMax val="0"/>
          <dgm:bulletEnabled val="1"/>
        </dgm:presLayoutVars>
      </dgm:prSet>
      <dgm:spPr/>
      <dgm:t>
        <a:bodyPr/>
        <a:lstStyle/>
        <a:p>
          <a:endParaRPr lang="en-US"/>
        </a:p>
      </dgm:t>
    </dgm:pt>
  </dgm:ptLst>
  <dgm:cxnLst>
    <dgm:cxn modelId="{48B96FF5-ED67-43AB-B2EF-54C5CC7AA1A0}" srcId="{4AA98C6E-F8DA-47FF-AB79-209E4E6DDA87}" destId="{F30F0DD0-5380-4AFC-B8B9-D4504DB240B3}" srcOrd="0" destOrd="0" parTransId="{211D5E56-61A5-45B4-9B1D-E2229A91A52F}" sibTransId="{253AD347-45CC-4D07-A58D-9DB518C7533C}"/>
    <dgm:cxn modelId="{B4F46493-E1C4-4D6B-A6EC-AD32BA432C58}" srcId="{4AA98C6E-F8DA-47FF-AB79-209E4E6DDA87}" destId="{8D39F3EA-96A9-4DB3-BC6E-B185CF49E73A}" srcOrd="1" destOrd="0" parTransId="{C30B7D96-B6CF-4DFF-A9C9-6D4EE4D6F087}" sibTransId="{E8BE4423-54EE-4FA0-8D32-5B83698AFF76}"/>
    <dgm:cxn modelId="{C0FB80BF-7A3B-4121-8072-ACB82295F783}" type="presOf" srcId="{F30F0DD0-5380-4AFC-B8B9-D4504DB240B3}" destId="{8744462B-64CB-42FA-9C86-A2E84473E262}" srcOrd="0" destOrd="0" presId="urn:microsoft.com/office/officeart/2005/8/layout/vList2"/>
    <dgm:cxn modelId="{43847BBD-D0C3-4874-BFEE-50A8BF9FDACE}" type="presOf" srcId="{4AA98C6E-F8DA-47FF-AB79-209E4E6DDA87}" destId="{0637F855-D465-4EBB-8B66-AA9D79D84488}" srcOrd="0" destOrd="0" presId="urn:microsoft.com/office/officeart/2005/8/layout/vList2"/>
    <dgm:cxn modelId="{6C8EF505-7429-4A24-950B-0D7E7654EA59}" type="presOf" srcId="{8D39F3EA-96A9-4DB3-BC6E-B185CF49E73A}" destId="{5FDEE61B-1D8B-4195-BC1A-6DD09FC1FF61}" srcOrd="0" destOrd="0" presId="urn:microsoft.com/office/officeart/2005/8/layout/vList2"/>
    <dgm:cxn modelId="{8F5B0435-073D-4842-862D-300367A69A67}" type="presParOf" srcId="{0637F855-D465-4EBB-8B66-AA9D79D84488}" destId="{8744462B-64CB-42FA-9C86-A2E84473E262}" srcOrd="0" destOrd="0" presId="urn:microsoft.com/office/officeart/2005/8/layout/vList2"/>
    <dgm:cxn modelId="{17A963AE-A86D-4D27-BF90-BA7DC53B44FF}" type="presParOf" srcId="{0637F855-D465-4EBB-8B66-AA9D79D84488}" destId="{E122AB2C-AD7F-4D25-A0B5-C8A06D53626A}" srcOrd="1" destOrd="0" presId="urn:microsoft.com/office/officeart/2005/8/layout/vList2"/>
    <dgm:cxn modelId="{E9AB6342-2A94-4D38-8A7B-6000036A9A63}" type="presParOf" srcId="{0637F855-D465-4EBB-8B66-AA9D79D84488}" destId="{5FDEE61B-1D8B-4195-BC1A-6DD09FC1FF6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DA28A5-ED71-47CA-8805-256EDE9F3EF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2F35FF46-91F0-4AD3-8BBB-58B35880D564}">
      <dgm:prSet/>
      <dgm:spPr>
        <a:solidFill>
          <a:srgbClr val="FF0000"/>
        </a:solidFill>
      </dgm:spPr>
      <dgm:t>
        <a:bodyPr/>
        <a:lstStyle/>
        <a:p>
          <a:pPr rtl="0"/>
          <a:r>
            <a:rPr lang="en-US" dirty="0" smtClean="0"/>
            <a:t>The only aspect of the AEC’s vision that is close to being realized is trade liberalization. As of 2010, some 99 per cent of the items on the inclusion lists of the ASEAN six were free of tariffs. The less developed members — Cambodia, Laos, Myanmar and Vietnam — have been given until 2016 to complete full removal of tariffs. </a:t>
          </a:r>
          <a:endParaRPr lang="en-US" dirty="0"/>
        </a:p>
      </dgm:t>
    </dgm:pt>
    <dgm:pt modelId="{51B00273-05E8-4727-8E85-D6C8C9216BD4}" type="parTrans" cxnId="{F9F3323F-2A47-4C2B-9B45-17BD6F23ABB3}">
      <dgm:prSet/>
      <dgm:spPr/>
      <dgm:t>
        <a:bodyPr/>
        <a:lstStyle/>
        <a:p>
          <a:endParaRPr lang="en-US"/>
        </a:p>
      </dgm:t>
    </dgm:pt>
    <dgm:pt modelId="{5C3DD037-A229-4075-912B-0ADDD447A845}" type="sibTrans" cxnId="{F9F3323F-2A47-4C2B-9B45-17BD6F23ABB3}">
      <dgm:prSet/>
      <dgm:spPr/>
      <dgm:t>
        <a:bodyPr/>
        <a:lstStyle/>
        <a:p>
          <a:endParaRPr lang="en-US"/>
        </a:p>
      </dgm:t>
    </dgm:pt>
    <dgm:pt modelId="{76203238-EAE2-4CA5-9FC6-84164752BD31}">
      <dgm:prSet/>
      <dgm:spPr>
        <a:solidFill>
          <a:srgbClr val="7030A0"/>
        </a:solidFill>
      </dgm:spPr>
      <dgm:t>
        <a:bodyPr/>
        <a:lstStyle/>
        <a:p>
          <a:pPr rtl="0"/>
          <a:r>
            <a:rPr lang="en-US" dirty="0" smtClean="0"/>
            <a:t>Significant hope has accompanied the AEC’s formation. Many analysts have pointed out that integrating ASEAN economies would create the world’s seventh-largest single market, and they are certainly right. However, taking advantage of this market requires dealing with its complexities and contradictions, and accommodating the vast differences and national sensibilities.</a:t>
          </a:r>
          <a:endParaRPr lang="en-US" dirty="0"/>
        </a:p>
      </dgm:t>
    </dgm:pt>
    <dgm:pt modelId="{852B7CB5-B1E1-4650-AFE6-0CEDCD1A2F67}" type="parTrans" cxnId="{58BE7C61-FAB6-4B87-BF19-17066145BBAA}">
      <dgm:prSet/>
      <dgm:spPr/>
      <dgm:t>
        <a:bodyPr/>
        <a:lstStyle/>
        <a:p>
          <a:endParaRPr lang="en-US"/>
        </a:p>
      </dgm:t>
    </dgm:pt>
    <dgm:pt modelId="{1D8F99BF-0B4E-4D86-BE8C-C4388E4B149B}" type="sibTrans" cxnId="{58BE7C61-FAB6-4B87-BF19-17066145BBAA}">
      <dgm:prSet/>
      <dgm:spPr/>
      <dgm:t>
        <a:bodyPr/>
        <a:lstStyle/>
        <a:p>
          <a:endParaRPr lang="en-US"/>
        </a:p>
      </dgm:t>
    </dgm:pt>
    <dgm:pt modelId="{51116DF8-45BE-49B2-AE55-0B16017667EC}" type="pres">
      <dgm:prSet presAssocID="{92DA28A5-ED71-47CA-8805-256EDE9F3EF2}" presName="Name0" presStyleCnt="0">
        <dgm:presLayoutVars>
          <dgm:dir/>
          <dgm:resizeHandles val="exact"/>
        </dgm:presLayoutVars>
      </dgm:prSet>
      <dgm:spPr/>
      <dgm:t>
        <a:bodyPr/>
        <a:lstStyle/>
        <a:p>
          <a:endParaRPr lang="en-US"/>
        </a:p>
      </dgm:t>
    </dgm:pt>
    <dgm:pt modelId="{C7BCA938-EEFA-479E-BDC4-CE97E29B6980}" type="pres">
      <dgm:prSet presAssocID="{2F35FF46-91F0-4AD3-8BBB-58B35880D564}" presName="node" presStyleLbl="node1" presStyleIdx="0" presStyleCnt="2">
        <dgm:presLayoutVars>
          <dgm:bulletEnabled val="1"/>
        </dgm:presLayoutVars>
      </dgm:prSet>
      <dgm:spPr/>
      <dgm:t>
        <a:bodyPr/>
        <a:lstStyle/>
        <a:p>
          <a:endParaRPr lang="en-US"/>
        </a:p>
      </dgm:t>
    </dgm:pt>
    <dgm:pt modelId="{F033F466-7135-4ACE-BC40-30BBF21E2C1D}" type="pres">
      <dgm:prSet presAssocID="{5C3DD037-A229-4075-912B-0ADDD447A845}" presName="sibTrans" presStyleCnt="0"/>
      <dgm:spPr/>
    </dgm:pt>
    <dgm:pt modelId="{5423C180-360E-47E2-B5BD-D9FD819E892B}" type="pres">
      <dgm:prSet presAssocID="{76203238-EAE2-4CA5-9FC6-84164752BD31}" presName="node" presStyleLbl="node1" presStyleIdx="1" presStyleCnt="2">
        <dgm:presLayoutVars>
          <dgm:bulletEnabled val="1"/>
        </dgm:presLayoutVars>
      </dgm:prSet>
      <dgm:spPr/>
      <dgm:t>
        <a:bodyPr/>
        <a:lstStyle/>
        <a:p>
          <a:endParaRPr lang="en-US"/>
        </a:p>
      </dgm:t>
    </dgm:pt>
  </dgm:ptLst>
  <dgm:cxnLst>
    <dgm:cxn modelId="{51FAA48F-1142-4C63-968C-BEDC57C8840F}" type="presOf" srcId="{76203238-EAE2-4CA5-9FC6-84164752BD31}" destId="{5423C180-360E-47E2-B5BD-D9FD819E892B}" srcOrd="0" destOrd="0" presId="urn:microsoft.com/office/officeart/2005/8/layout/hList6"/>
    <dgm:cxn modelId="{F9F3323F-2A47-4C2B-9B45-17BD6F23ABB3}" srcId="{92DA28A5-ED71-47CA-8805-256EDE9F3EF2}" destId="{2F35FF46-91F0-4AD3-8BBB-58B35880D564}" srcOrd="0" destOrd="0" parTransId="{51B00273-05E8-4727-8E85-D6C8C9216BD4}" sibTransId="{5C3DD037-A229-4075-912B-0ADDD447A845}"/>
    <dgm:cxn modelId="{9CF598C7-9A05-4328-B9F2-E407AD848AF8}" type="presOf" srcId="{92DA28A5-ED71-47CA-8805-256EDE9F3EF2}" destId="{51116DF8-45BE-49B2-AE55-0B16017667EC}" srcOrd="0" destOrd="0" presId="urn:microsoft.com/office/officeart/2005/8/layout/hList6"/>
    <dgm:cxn modelId="{58BE7C61-FAB6-4B87-BF19-17066145BBAA}" srcId="{92DA28A5-ED71-47CA-8805-256EDE9F3EF2}" destId="{76203238-EAE2-4CA5-9FC6-84164752BD31}" srcOrd="1" destOrd="0" parTransId="{852B7CB5-B1E1-4650-AFE6-0CEDCD1A2F67}" sibTransId="{1D8F99BF-0B4E-4D86-BE8C-C4388E4B149B}"/>
    <dgm:cxn modelId="{DAF76DB4-B700-4805-AF21-804388455D39}" type="presOf" srcId="{2F35FF46-91F0-4AD3-8BBB-58B35880D564}" destId="{C7BCA938-EEFA-479E-BDC4-CE97E29B6980}" srcOrd="0" destOrd="0" presId="urn:microsoft.com/office/officeart/2005/8/layout/hList6"/>
    <dgm:cxn modelId="{B0719311-51E9-48F3-A65B-246D61E234C7}" type="presParOf" srcId="{51116DF8-45BE-49B2-AE55-0B16017667EC}" destId="{C7BCA938-EEFA-479E-BDC4-CE97E29B6980}" srcOrd="0" destOrd="0" presId="urn:microsoft.com/office/officeart/2005/8/layout/hList6"/>
    <dgm:cxn modelId="{DDD1C481-199C-4909-B31E-FDC386276B16}" type="presParOf" srcId="{51116DF8-45BE-49B2-AE55-0B16017667EC}" destId="{F033F466-7135-4ACE-BC40-30BBF21E2C1D}" srcOrd="1" destOrd="0" presId="urn:microsoft.com/office/officeart/2005/8/layout/hList6"/>
    <dgm:cxn modelId="{A9AB1B40-DA54-4AC0-8987-943C121231EA}" type="presParOf" srcId="{51116DF8-45BE-49B2-AE55-0B16017667EC}" destId="{5423C180-360E-47E2-B5BD-D9FD819E892B}"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3C341D9-B888-4200-BFE3-94D1D422B1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828D793-B1A7-4199-A728-E801563CF4DB}">
      <dgm:prSet/>
      <dgm:spPr>
        <a:solidFill>
          <a:srgbClr val="C00000"/>
        </a:solidFill>
      </dgm:spPr>
      <dgm:t>
        <a:bodyPr/>
        <a:lstStyle/>
        <a:p>
          <a:pPr rtl="0"/>
          <a:r>
            <a:rPr lang="en-US" dirty="0" smtClean="0"/>
            <a:t>While much has been achieved in reducing trade barriers, much needs to be done in the area of trade facilitation, and cutting the “red tape” in CLVM countries. For example, procedures for trading are relatively easy to complete in Singapore, Thailand, and Malaysia, but very difficult in Laos and Cambodia. </a:t>
          </a:r>
          <a:endParaRPr lang="en-US" dirty="0"/>
        </a:p>
      </dgm:t>
    </dgm:pt>
    <dgm:pt modelId="{7318D79C-1B4E-41B3-9FDC-F535144177B6}" type="parTrans" cxnId="{67B806EC-41C7-4964-84FB-D763A6C1B8A6}">
      <dgm:prSet/>
      <dgm:spPr/>
      <dgm:t>
        <a:bodyPr/>
        <a:lstStyle/>
        <a:p>
          <a:endParaRPr lang="en-US"/>
        </a:p>
      </dgm:t>
    </dgm:pt>
    <dgm:pt modelId="{A0CE155C-C9F5-418A-9DE1-DDBE025F577E}" type="sibTrans" cxnId="{67B806EC-41C7-4964-84FB-D763A6C1B8A6}">
      <dgm:prSet/>
      <dgm:spPr/>
      <dgm:t>
        <a:bodyPr/>
        <a:lstStyle/>
        <a:p>
          <a:endParaRPr lang="en-US"/>
        </a:p>
      </dgm:t>
    </dgm:pt>
    <dgm:pt modelId="{230F6257-BC99-4B48-9205-AA0D7FB91F7E}">
      <dgm:prSet/>
      <dgm:spPr>
        <a:solidFill>
          <a:srgbClr val="7030A0"/>
        </a:solidFill>
      </dgm:spPr>
      <dgm:t>
        <a:bodyPr/>
        <a:lstStyle/>
        <a:p>
          <a:pPr rtl="0"/>
          <a:r>
            <a:rPr lang="en-US" dirty="0" smtClean="0"/>
            <a:t>The quality of logistics services also varies among the two categories of ASEAN members, such as customs brokerage, freight forwarding, and express delivery.  Logistics services are world-class in Singapore but poor in Laos, Cambodia, and Myanmar. In many ASEAN countries, restrictive regulations hamper the delivery of high-quality logistics services.</a:t>
          </a:r>
          <a:br>
            <a:rPr lang="en-US" dirty="0" smtClean="0"/>
          </a:br>
          <a:endParaRPr lang="en-US" dirty="0"/>
        </a:p>
      </dgm:t>
    </dgm:pt>
    <dgm:pt modelId="{4C94DAF4-1B20-40A7-B08C-C84F4875EE2A}" type="parTrans" cxnId="{4C1452E6-B29A-4F80-A881-848F4AEF8CEB}">
      <dgm:prSet/>
      <dgm:spPr/>
      <dgm:t>
        <a:bodyPr/>
        <a:lstStyle/>
        <a:p>
          <a:endParaRPr lang="en-US"/>
        </a:p>
      </dgm:t>
    </dgm:pt>
    <dgm:pt modelId="{7AD6A8D3-F9C0-4279-BE88-FACFD27A45B1}" type="sibTrans" cxnId="{4C1452E6-B29A-4F80-A881-848F4AEF8CEB}">
      <dgm:prSet/>
      <dgm:spPr/>
      <dgm:t>
        <a:bodyPr/>
        <a:lstStyle/>
        <a:p>
          <a:endParaRPr lang="en-US"/>
        </a:p>
      </dgm:t>
    </dgm:pt>
    <dgm:pt modelId="{26936A6E-1696-4035-B120-9924BD496FFA}" type="pres">
      <dgm:prSet presAssocID="{13C341D9-B888-4200-BFE3-94D1D422B1A7}" presName="linear" presStyleCnt="0">
        <dgm:presLayoutVars>
          <dgm:animLvl val="lvl"/>
          <dgm:resizeHandles val="exact"/>
        </dgm:presLayoutVars>
      </dgm:prSet>
      <dgm:spPr/>
      <dgm:t>
        <a:bodyPr/>
        <a:lstStyle/>
        <a:p>
          <a:endParaRPr lang="en-US"/>
        </a:p>
      </dgm:t>
    </dgm:pt>
    <dgm:pt modelId="{1CF21FCB-3051-4A9C-9260-7E497C61EF69}" type="pres">
      <dgm:prSet presAssocID="{4828D793-B1A7-4199-A728-E801563CF4DB}" presName="parentText" presStyleLbl="node1" presStyleIdx="0" presStyleCnt="2">
        <dgm:presLayoutVars>
          <dgm:chMax val="0"/>
          <dgm:bulletEnabled val="1"/>
        </dgm:presLayoutVars>
      </dgm:prSet>
      <dgm:spPr/>
      <dgm:t>
        <a:bodyPr/>
        <a:lstStyle/>
        <a:p>
          <a:endParaRPr lang="en-US"/>
        </a:p>
      </dgm:t>
    </dgm:pt>
    <dgm:pt modelId="{839F714C-3B07-49D8-8285-AD19FB63FAF6}" type="pres">
      <dgm:prSet presAssocID="{A0CE155C-C9F5-418A-9DE1-DDBE025F577E}" presName="spacer" presStyleCnt="0"/>
      <dgm:spPr/>
    </dgm:pt>
    <dgm:pt modelId="{33A836C7-4F8C-4A62-8A0F-C261DD35319E}" type="pres">
      <dgm:prSet presAssocID="{230F6257-BC99-4B48-9205-AA0D7FB91F7E}" presName="parentText" presStyleLbl="node1" presStyleIdx="1" presStyleCnt="2">
        <dgm:presLayoutVars>
          <dgm:chMax val="0"/>
          <dgm:bulletEnabled val="1"/>
        </dgm:presLayoutVars>
      </dgm:prSet>
      <dgm:spPr/>
      <dgm:t>
        <a:bodyPr/>
        <a:lstStyle/>
        <a:p>
          <a:endParaRPr lang="en-US"/>
        </a:p>
      </dgm:t>
    </dgm:pt>
  </dgm:ptLst>
  <dgm:cxnLst>
    <dgm:cxn modelId="{F19C3DF6-5370-4FD9-8B91-21FEAEDFB256}" type="presOf" srcId="{4828D793-B1A7-4199-A728-E801563CF4DB}" destId="{1CF21FCB-3051-4A9C-9260-7E497C61EF69}" srcOrd="0" destOrd="0" presId="urn:microsoft.com/office/officeart/2005/8/layout/vList2"/>
    <dgm:cxn modelId="{FE47EE90-E456-4FB2-9DC3-472650CC65B9}" type="presOf" srcId="{230F6257-BC99-4B48-9205-AA0D7FB91F7E}" destId="{33A836C7-4F8C-4A62-8A0F-C261DD35319E}" srcOrd="0" destOrd="0" presId="urn:microsoft.com/office/officeart/2005/8/layout/vList2"/>
    <dgm:cxn modelId="{4C1452E6-B29A-4F80-A881-848F4AEF8CEB}" srcId="{13C341D9-B888-4200-BFE3-94D1D422B1A7}" destId="{230F6257-BC99-4B48-9205-AA0D7FB91F7E}" srcOrd="1" destOrd="0" parTransId="{4C94DAF4-1B20-40A7-B08C-C84F4875EE2A}" sibTransId="{7AD6A8D3-F9C0-4279-BE88-FACFD27A45B1}"/>
    <dgm:cxn modelId="{67B806EC-41C7-4964-84FB-D763A6C1B8A6}" srcId="{13C341D9-B888-4200-BFE3-94D1D422B1A7}" destId="{4828D793-B1A7-4199-A728-E801563CF4DB}" srcOrd="0" destOrd="0" parTransId="{7318D79C-1B4E-41B3-9FDC-F535144177B6}" sibTransId="{A0CE155C-C9F5-418A-9DE1-DDBE025F577E}"/>
    <dgm:cxn modelId="{EDC603B3-C6DD-4073-A90D-E1E42482BBB8}" type="presOf" srcId="{13C341D9-B888-4200-BFE3-94D1D422B1A7}" destId="{26936A6E-1696-4035-B120-9924BD496FFA}" srcOrd="0" destOrd="0" presId="urn:microsoft.com/office/officeart/2005/8/layout/vList2"/>
    <dgm:cxn modelId="{BB0CEF63-A14D-4E1D-A352-B7EB98B44A48}" type="presParOf" srcId="{26936A6E-1696-4035-B120-9924BD496FFA}" destId="{1CF21FCB-3051-4A9C-9260-7E497C61EF69}" srcOrd="0" destOrd="0" presId="urn:microsoft.com/office/officeart/2005/8/layout/vList2"/>
    <dgm:cxn modelId="{8287915C-FECB-420A-A6EE-59426F97CC4A}" type="presParOf" srcId="{26936A6E-1696-4035-B120-9924BD496FFA}" destId="{839F714C-3B07-49D8-8285-AD19FB63FAF6}" srcOrd="1" destOrd="0" presId="urn:microsoft.com/office/officeart/2005/8/layout/vList2"/>
    <dgm:cxn modelId="{80AEBA58-821A-418D-9535-7E9A4D534E4A}" type="presParOf" srcId="{26936A6E-1696-4035-B120-9924BD496FFA}" destId="{33A836C7-4F8C-4A62-8A0F-C261DD35319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6F75FE5-8117-4525-BA0E-255E6BADE3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E33594-66C5-45BC-BC68-6F91B76A7D39}">
      <dgm:prSet/>
      <dgm:spPr>
        <a:solidFill>
          <a:srgbClr val="C00000"/>
        </a:solidFill>
      </dgm:spPr>
      <dgm:t>
        <a:bodyPr/>
        <a:lstStyle/>
        <a:p>
          <a:pPr rtl="0"/>
          <a:r>
            <a:rPr lang="en-US" dirty="0" smtClean="0"/>
            <a:t>Loans and grants from China during the period 1992 to 2013 have amounted to $2.7 billion.  </a:t>
          </a:r>
          <a:endParaRPr lang="en-US" dirty="0"/>
        </a:p>
      </dgm:t>
    </dgm:pt>
    <dgm:pt modelId="{78DB8AE2-7230-4D85-82B4-CF55AEF80633}" type="parTrans" cxnId="{99A1FC1D-22F3-40DF-B907-27879B7FC9C7}">
      <dgm:prSet/>
      <dgm:spPr/>
      <dgm:t>
        <a:bodyPr/>
        <a:lstStyle/>
        <a:p>
          <a:endParaRPr lang="en-US"/>
        </a:p>
      </dgm:t>
    </dgm:pt>
    <dgm:pt modelId="{C69CD31E-5A1F-4E6C-943F-71E8F38C739A}" type="sibTrans" cxnId="{99A1FC1D-22F3-40DF-B907-27879B7FC9C7}">
      <dgm:prSet/>
      <dgm:spPr/>
      <dgm:t>
        <a:bodyPr/>
        <a:lstStyle/>
        <a:p>
          <a:endParaRPr lang="en-US"/>
        </a:p>
      </dgm:t>
    </dgm:pt>
    <dgm:pt modelId="{31B0406D-B99A-4649-8640-249C7D38F6FF}">
      <dgm:prSet/>
      <dgm:spPr>
        <a:solidFill>
          <a:srgbClr val="7030A0"/>
        </a:solidFill>
      </dgm:spPr>
      <dgm:t>
        <a:bodyPr/>
        <a:lstStyle/>
        <a:p>
          <a:pPr rtl="0"/>
          <a:r>
            <a:rPr lang="en-US" dirty="0" smtClean="0"/>
            <a:t>From 1994 to 2012, total Chinese investment in Cambodia has reached $ 9.17 billion. </a:t>
          </a:r>
          <a:endParaRPr lang="en-US" dirty="0"/>
        </a:p>
      </dgm:t>
    </dgm:pt>
    <dgm:pt modelId="{2E36A53B-D08A-420E-8BEC-A6B26D4C34A8}" type="parTrans" cxnId="{B79787AA-A8D5-4036-857F-2C8BF0AADD1C}">
      <dgm:prSet/>
      <dgm:spPr/>
      <dgm:t>
        <a:bodyPr/>
        <a:lstStyle/>
        <a:p>
          <a:endParaRPr lang="en-US"/>
        </a:p>
      </dgm:t>
    </dgm:pt>
    <dgm:pt modelId="{304A10CC-C271-494D-83A5-847F5AAC3678}" type="sibTrans" cxnId="{B79787AA-A8D5-4036-857F-2C8BF0AADD1C}">
      <dgm:prSet/>
      <dgm:spPr/>
      <dgm:t>
        <a:bodyPr/>
        <a:lstStyle/>
        <a:p>
          <a:endParaRPr lang="en-US"/>
        </a:p>
      </dgm:t>
    </dgm:pt>
    <dgm:pt modelId="{2AB8C21A-9802-4E5C-A5E8-5F613B8435A2}">
      <dgm:prSet/>
      <dgm:spPr>
        <a:solidFill>
          <a:srgbClr val="FF0000"/>
        </a:solidFill>
      </dgm:spPr>
      <dgm:t>
        <a:bodyPr/>
        <a:lstStyle/>
        <a:p>
          <a:pPr rtl="0"/>
          <a:r>
            <a:rPr lang="en-US" dirty="0" smtClean="0"/>
            <a:t>China is also one of the leading trading partners of Cambodia. Last year, bilateral trade volume accounted for $2.9 billion U.S. dollars and it is expected to reach $5 billion by 2017.</a:t>
          </a:r>
          <a:endParaRPr lang="en-US" dirty="0"/>
        </a:p>
      </dgm:t>
    </dgm:pt>
    <dgm:pt modelId="{2DF09B29-6CA1-469E-83B3-24695C2AC742}" type="parTrans" cxnId="{92A38655-59CA-4761-A30E-DFC31302191A}">
      <dgm:prSet/>
      <dgm:spPr/>
      <dgm:t>
        <a:bodyPr/>
        <a:lstStyle/>
        <a:p>
          <a:endParaRPr lang="en-US"/>
        </a:p>
      </dgm:t>
    </dgm:pt>
    <dgm:pt modelId="{F1384C0C-DB5B-40F0-99A2-597E066F42A8}" type="sibTrans" cxnId="{92A38655-59CA-4761-A30E-DFC31302191A}">
      <dgm:prSet/>
      <dgm:spPr/>
      <dgm:t>
        <a:bodyPr/>
        <a:lstStyle/>
        <a:p>
          <a:endParaRPr lang="en-US"/>
        </a:p>
      </dgm:t>
    </dgm:pt>
    <dgm:pt modelId="{B2A880E5-9114-46A5-A1C2-15CA80BE9EF0}" type="pres">
      <dgm:prSet presAssocID="{96F75FE5-8117-4525-BA0E-255E6BADE3CC}" presName="linear" presStyleCnt="0">
        <dgm:presLayoutVars>
          <dgm:animLvl val="lvl"/>
          <dgm:resizeHandles val="exact"/>
        </dgm:presLayoutVars>
      </dgm:prSet>
      <dgm:spPr/>
      <dgm:t>
        <a:bodyPr/>
        <a:lstStyle/>
        <a:p>
          <a:endParaRPr lang="en-US"/>
        </a:p>
      </dgm:t>
    </dgm:pt>
    <dgm:pt modelId="{CAEF3A43-B002-45C6-B344-57FCA859879A}" type="pres">
      <dgm:prSet presAssocID="{C6E33594-66C5-45BC-BC68-6F91B76A7D39}" presName="parentText" presStyleLbl="node1" presStyleIdx="0" presStyleCnt="3">
        <dgm:presLayoutVars>
          <dgm:chMax val="0"/>
          <dgm:bulletEnabled val="1"/>
        </dgm:presLayoutVars>
      </dgm:prSet>
      <dgm:spPr/>
      <dgm:t>
        <a:bodyPr/>
        <a:lstStyle/>
        <a:p>
          <a:endParaRPr lang="en-US"/>
        </a:p>
      </dgm:t>
    </dgm:pt>
    <dgm:pt modelId="{58CC5FA3-9C9F-4559-BD9F-0D456CFA9805}" type="pres">
      <dgm:prSet presAssocID="{C69CD31E-5A1F-4E6C-943F-71E8F38C739A}" presName="spacer" presStyleCnt="0"/>
      <dgm:spPr/>
    </dgm:pt>
    <dgm:pt modelId="{C5AC1E58-45DA-4A79-9E4A-56139F4C2E9E}" type="pres">
      <dgm:prSet presAssocID="{31B0406D-B99A-4649-8640-249C7D38F6FF}" presName="parentText" presStyleLbl="node1" presStyleIdx="1" presStyleCnt="3">
        <dgm:presLayoutVars>
          <dgm:chMax val="0"/>
          <dgm:bulletEnabled val="1"/>
        </dgm:presLayoutVars>
      </dgm:prSet>
      <dgm:spPr/>
      <dgm:t>
        <a:bodyPr/>
        <a:lstStyle/>
        <a:p>
          <a:endParaRPr lang="en-US"/>
        </a:p>
      </dgm:t>
    </dgm:pt>
    <dgm:pt modelId="{02176606-1B67-472B-9F48-033C862F5B43}" type="pres">
      <dgm:prSet presAssocID="{304A10CC-C271-494D-83A5-847F5AAC3678}" presName="spacer" presStyleCnt="0"/>
      <dgm:spPr/>
    </dgm:pt>
    <dgm:pt modelId="{5E7A577C-55EA-41DE-887C-6F50F2137F3A}" type="pres">
      <dgm:prSet presAssocID="{2AB8C21A-9802-4E5C-A5E8-5F613B8435A2}" presName="parentText" presStyleLbl="node1" presStyleIdx="2" presStyleCnt="3">
        <dgm:presLayoutVars>
          <dgm:chMax val="0"/>
          <dgm:bulletEnabled val="1"/>
        </dgm:presLayoutVars>
      </dgm:prSet>
      <dgm:spPr/>
      <dgm:t>
        <a:bodyPr/>
        <a:lstStyle/>
        <a:p>
          <a:endParaRPr lang="en-US"/>
        </a:p>
      </dgm:t>
    </dgm:pt>
  </dgm:ptLst>
  <dgm:cxnLst>
    <dgm:cxn modelId="{92A38655-59CA-4761-A30E-DFC31302191A}" srcId="{96F75FE5-8117-4525-BA0E-255E6BADE3CC}" destId="{2AB8C21A-9802-4E5C-A5E8-5F613B8435A2}" srcOrd="2" destOrd="0" parTransId="{2DF09B29-6CA1-469E-83B3-24695C2AC742}" sibTransId="{F1384C0C-DB5B-40F0-99A2-597E066F42A8}"/>
    <dgm:cxn modelId="{E5E4241E-D62C-49D9-B629-B9C71B35434C}" type="presOf" srcId="{C6E33594-66C5-45BC-BC68-6F91B76A7D39}" destId="{CAEF3A43-B002-45C6-B344-57FCA859879A}" srcOrd="0" destOrd="0" presId="urn:microsoft.com/office/officeart/2005/8/layout/vList2"/>
    <dgm:cxn modelId="{15F23B48-BEB1-4DCB-9968-BD05B3C043A8}" type="presOf" srcId="{2AB8C21A-9802-4E5C-A5E8-5F613B8435A2}" destId="{5E7A577C-55EA-41DE-887C-6F50F2137F3A}" srcOrd="0" destOrd="0" presId="urn:microsoft.com/office/officeart/2005/8/layout/vList2"/>
    <dgm:cxn modelId="{7B83CC00-FE41-41F9-BB1F-3FA772AB84FE}" type="presOf" srcId="{31B0406D-B99A-4649-8640-249C7D38F6FF}" destId="{C5AC1E58-45DA-4A79-9E4A-56139F4C2E9E}" srcOrd="0" destOrd="0" presId="urn:microsoft.com/office/officeart/2005/8/layout/vList2"/>
    <dgm:cxn modelId="{711B70AA-B4E7-4FE8-89B5-942ADF9FFC69}" type="presOf" srcId="{96F75FE5-8117-4525-BA0E-255E6BADE3CC}" destId="{B2A880E5-9114-46A5-A1C2-15CA80BE9EF0}" srcOrd="0" destOrd="0" presId="urn:microsoft.com/office/officeart/2005/8/layout/vList2"/>
    <dgm:cxn modelId="{99A1FC1D-22F3-40DF-B907-27879B7FC9C7}" srcId="{96F75FE5-8117-4525-BA0E-255E6BADE3CC}" destId="{C6E33594-66C5-45BC-BC68-6F91B76A7D39}" srcOrd="0" destOrd="0" parTransId="{78DB8AE2-7230-4D85-82B4-CF55AEF80633}" sibTransId="{C69CD31E-5A1F-4E6C-943F-71E8F38C739A}"/>
    <dgm:cxn modelId="{B79787AA-A8D5-4036-857F-2C8BF0AADD1C}" srcId="{96F75FE5-8117-4525-BA0E-255E6BADE3CC}" destId="{31B0406D-B99A-4649-8640-249C7D38F6FF}" srcOrd="1" destOrd="0" parTransId="{2E36A53B-D08A-420E-8BEC-A6B26D4C34A8}" sibTransId="{304A10CC-C271-494D-83A5-847F5AAC3678}"/>
    <dgm:cxn modelId="{C28E0523-E0D4-46BB-9924-939C5CD33A40}" type="presParOf" srcId="{B2A880E5-9114-46A5-A1C2-15CA80BE9EF0}" destId="{CAEF3A43-B002-45C6-B344-57FCA859879A}" srcOrd="0" destOrd="0" presId="urn:microsoft.com/office/officeart/2005/8/layout/vList2"/>
    <dgm:cxn modelId="{FEED31CE-FF92-4C9D-A04B-232B04FBA48B}" type="presParOf" srcId="{B2A880E5-9114-46A5-A1C2-15CA80BE9EF0}" destId="{58CC5FA3-9C9F-4559-BD9F-0D456CFA9805}" srcOrd="1" destOrd="0" presId="urn:microsoft.com/office/officeart/2005/8/layout/vList2"/>
    <dgm:cxn modelId="{E0DA02FF-96AF-48CB-8D33-288861DC1573}" type="presParOf" srcId="{B2A880E5-9114-46A5-A1C2-15CA80BE9EF0}" destId="{C5AC1E58-45DA-4A79-9E4A-56139F4C2E9E}" srcOrd="2" destOrd="0" presId="urn:microsoft.com/office/officeart/2005/8/layout/vList2"/>
    <dgm:cxn modelId="{E84800B2-9986-41F6-A075-AF2524CA07FE}" type="presParOf" srcId="{B2A880E5-9114-46A5-A1C2-15CA80BE9EF0}" destId="{02176606-1B67-472B-9F48-033C862F5B43}" srcOrd="3" destOrd="0" presId="urn:microsoft.com/office/officeart/2005/8/layout/vList2"/>
    <dgm:cxn modelId="{98626A80-F838-4F9A-92FC-E1D629C447BD}" type="presParOf" srcId="{B2A880E5-9114-46A5-A1C2-15CA80BE9EF0}" destId="{5E7A577C-55EA-41DE-887C-6F50F2137F3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A67DFB3-2A2F-4E4D-ABA6-DFAD9B4BE363}" type="doc">
      <dgm:prSet loTypeId="urn:microsoft.com/office/officeart/2005/8/layout/vList2" loCatId="list" qsTypeId="urn:microsoft.com/office/officeart/2005/8/quickstyle/3d7" qsCatId="3D" csTypeId="urn:microsoft.com/office/officeart/2005/8/colors/accent1_2" csCatId="accent1"/>
      <dgm:spPr/>
      <dgm:t>
        <a:bodyPr/>
        <a:lstStyle/>
        <a:p>
          <a:endParaRPr lang="en-US"/>
        </a:p>
      </dgm:t>
    </dgm:pt>
    <dgm:pt modelId="{A0AE369A-DE6F-48B4-9BD5-6C0618E99861}">
      <dgm:prSet/>
      <dgm:spPr/>
      <dgm:t>
        <a:bodyPr/>
        <a:lstStyle/>
        <a:p>
          <a:pPr rtl="0"/>
          <a:r>
            <a:rPr lang="en-US" smtClean="0"/>
            <a:t>AIIB is regarded by some as a rival for the IMF  the WORLD BANK and the ASIAN DEVELOPMENT BANK (ADB) which are regarded as dominated by developed countries like the United States</a:t>
          </a:r>
          <a:endParaRPr lang="en-US"/>
        </a:p>
      </dgm:t>
    </dgm:pt>
    <dgm:pt modelId="{A10D6B99-F1F9-43E0-8845-45F9996AAE16}" type="parTrans" cxnId="{3B6FCA8F-B646-4DA6-8646-0621720DCCAF}">
      <dgm:prSet/>
      <dgm:spPr/>
      <dgm:t>
        <a:bodyPr/>
        <a:lstStyle/>
        <a:p>
          <a:endParaRPr lang="en-US"/>
        </a:p>
      </dgm:t>
    </dgm:pt>
    <dgm:pt modelId="{63C8570C-F53D-4882-8930-8FE9C49BC4FD}" type="sibTrans" cxnId="{3B6FCA8F-B646-4DA6-8646-0621720DCCAF}">
      <dgm:prSet/>
      <dgm:spPr/>
      <dgm:t>
        <a:bodyPr/>
        <a:lstStyle/>
        <a:p>
          <a:endParaRPr lang="en-US"/>
        </a:p>
      </dgm:t>
    </dgm:pt>
    <dgm:pt modelId="{65515B82-9DA7-4426-8429-6BF4EB618C51}">
      <dgm:prSet/>
      <dgm:spPr/>
      <dgm:t>
        <a:bodyPr/>
        <a:lstStyle/>
        <a:p>
          <a:pPr rtl="0"/>
          <a:r>
            <a:rPr lang="en-US" smtClean="0"/>
            <a:t>A successful AIIB that sets itself apart from the World Bank and the International Monetary Fund (IMF) would be a diplomatic triumph for China, which opposes a global financial order it says is dominated by the United States and does not adequately represent developing nations.</a:t>
          </a:r>
          <a:endParaRPr lang="en-US"/>
        </a:p>
      </dgm:t>
    </dgm:pt>
    <dgm:pt modelId="{22F5F738-85DE-4BE6-8C74-F123DDFC8398}" type="parTrans" cxnId="{422D5E85-99D0-41E0-9528-08504E8FA5B5}">
      <dgm:prSet/>
      <dgm:spPr/>
      <dgm:t>
        <a:bodyPr/>
        <a:lstStyle/>
        <a:p>
          <a:endParaRPr lang="en-US"/>
        </a:p>
      </dgm:t>
    </dgm:pt>
    <dgm:pt modelId="{65F6657B-266A-448E-A2BA-4B813889659C}" type="sibTrans" cxnId="{422D5E85-99D0-41E0-9528-08504E8FA5B5}">
      <dgm:prSet/>
      <dgm:spPr/>
      <dgm:t>
        <a:bodyPr/>
        <a:lstStyle/>
        <a:p>
          <a:endParaRPr lang="en-US"/>
        </a:p>
      </dgm:t>
    </dgm:pt>
    <dgm:pt modelId="{BA6C8A58-4B80-42CB-ACAC-DD3BD26447E1}" type="pres">
      <dgm:prSet presAssocID="{0A67DFB3-2A2F-4E4D-ABA6-DFAD9B4BE363}" presName="linear" presStyleCnt="0">
        <dgm:presLayoutVars>
          <dgm:animLvl val="lvl"/>
          <dgm:resizeHandles val="exact"/>
        </dgm:presLayoutVars>
      </dgm:prSet>
      <dgm:spPr/>
      <dgm:t>
        <a:bodyPr/>
        <a:lstStyle/>
        <a:p>
          <a:endParaRPr lang="en-US"/>
        </a:p>
      </dgm:t>
    </dgm:pt>
    <dgm:pt modelId="{C579965F-5D52-4AD2-82D4-DE7EF7E3F00A}" type="pres">
      <dgm:prSet presAssocID="{A0AE369A-DE6F-48B4-9BD5-6C0618E99861}" presName="parentText" presStyleLbl="node1" presStyleIdx="0" presStyleCnt="2">
        <dgm:presLayoutVars>
          <dgm:chMax val="0"/>
          <dgm:bulletEnabled val="1"/>
        </dgm:presLayoutVars>
      </dgm:prSet>
      <dgm:spPr/>
      <dgm:t>
        <a:bodyPr/>
        <a:lstStyle/>
        <a:p>
          <a:endParaRPr lang="en-US"/>
        </a:p>
      </dgm:t>
    </dgm:pt>
    <dgm:pt modelId="{FD95F899-0DBA-4302-942B-BCEB297D1409}" type="pres">
      <dgm:prSet presAssocID="{63C8570C-F53D-4882-8930-8FE9C49BC4FD}" presName="spacer" presStyleCnt="0"/>
      <dgm:spPr/>
    </dgm:pt>
    <dgm:pt modelId="{D6E9CB91-0EE1-43BA-BAA3-3461D84058F3}" type="pres">
      <dgm:prSet presAssocID="{65515B82-9DA7-4426-8429-6BF4EB618C51}" presName="parentText" presStyleLbl="node1" presStyleIdx="1" presStyleCnt="2">
        <dgm:presLayoutVars>
          <dgm:chMax val="0"/>
          <dgm:bulletEnabled val="1"/>
        </dgm:presLayoutVars>
      </dgm:prSet>
      <dgm:spPr/>
      <dgm:t>
        <a:bodyPr/>
        <a:lstStyle/>
        <a:p>
          <a:endParaRPr lang="en-US"/>
        </a:p>
      </dgm:t>
    </dgm:pt>
  </dgm:ptLst>
  <dgm:cxnLst>
    <dgm:cxn modelId="{3B6FCA8F-B646-4DA6-8646-0621720DCCAF}" srcId="{0A67DFB3-2A2F-4E4D-ABA6-DFAD9B4BE363}" destId="{A0AE369A-DE6F-48B4-9BD5-6C0618E99861}" srcOrd="0" destOrd="0" parTransId="{A10D6B99-F1F9-43E0-8845-45F9996AAE16}" sibTransId="{63C8570C-F53D-4882-8930-8FE9C49BC4FD}"/>
    <dgm:cxn modelId="{422D5E85-99D0-41E0-9528-08504E8FA5B5}" srcId="{0A67DFB3-2A2F-4E4D-ABA6-DFAD9B4BE363}" destId="{65515B82-9DA7-4426-8429-6BF4EB618C51}" srcOrd="1" destOrd="0" parTransId="{22F5F738-85DE-4BE6-8C74-F123DDFC8398}" sibTransId="{65F6657B-266A-448E-A2BA-4B813889659C}"/>
    <dgm:cxn modelId="{2D89410B-8732-4BC3-9EFB-928D123A0DD0}" type="presOf" srcId="{0A67DFB3-2A2F-4E4D-ABA6-DFAD9B4BE363}" destId="{BA6C8A58-4B80-42CB-ACAC-DD3BD26447E1}" srcOrd="0" destOrd="0" presId="urn:microsoft.com/office/officeart/2005/8/layout/vList2"/>
    <dgm:cxn modelId="{A67BDF82-B789-458F-B818-48FEACD2290F}" type="presOf" srcId="{A0AE369A-DE6F-48B4-9BD5-6C0618E99861}" destId="{C579965F-5D52-4AD2-82D4-DE7EF7E3F00A}" srcOrd="0" destOrd="0" presId="urn:microsoft.com/office/officeart/2005/8/layout/vList2"/>
    <dgm:cxn modelId="{1D092A8D-DB6E-432C-84AE-2116C38EBEAA}" type="presOf" srcId="{65515B82-9DA7-4426-8429-6BF4EB618C51}" destId="{D6E9CB91-0EE1-43BA-BAA3-3461D84058F3}" srcOrd="0" destOrd="0" presId="urn:microsoft.com/office/officeart/2005/8/layout/vList2"/>
    <dgm:cxn modelId="{563A3A6B-9A67-4322-A88A-B779A97EA539}" type="presParOf" srcId="{BA6C8A58-4B80-42CB-ACAC-DD3BD26447E1}" destId="{C579965F-5D52-4AD2-82D4-DE7EF7E3F00A}" srcOrd="0" destOrd="0" presId="urn:microsoft.com/office/officeart/2005/8/layout/vList2"/>
    <dgm:cxn modelId="{BDCD8970-4835-420A-A543-DAC46E350766}" type="presParOf" srcId="{BA6C8A58-4B80-42CB-ACAC-DD3BD26447E1}" destId="{FD95F899-0DBA-4302-942B-BCEB297D1409}" srcOrd="1" destOrd="0" presId="urn:microsoft.com/office/officeart/2005/8/layout/vList2"/>
    <dgm:cxn modelId="{2AABBD94-6E03-42D2-A466-40034A0C03C3}" type="presParOf" srcId="{BA6C8A58-4B80-42CB-ACAC-DD3BD26447E1}" destId="{D6E9CB91-0EE1-43BA-BAA3-3461D84058F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63818-4B4B-475B-8220-BB76305DCD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25C4B1-D15E-4B91-9AEE-BF263D9CA694}">
      <dgm:prSet/>
      <dgm:spPr>
        <a:solidFill>
          <a:srgbClr val="C00000"/>
        </a:solidFill>
      </dgm:spPr>
      <dgm:t>
        <a:bodyPr/>
        <a:lstStyle/>
        <a:p>
          <a:pPr rtl="0"/>
          <a:r>
            <a:rPr lang="en-US" dirty="0" smtClean="0"/>
            <a:t>The European colonial period was the era from 1492 to the mid 1900s when several European powers, particularly, but not exclusively, Portugal. Spain, Britain, the Netherlands, and France established colonies in Asia, Africa and the Americas </a:t>
          </a:r>
          <a:endParaRPr lang="en-US" dirty="0"/>
        </a:p>
      </dgm:t>
    </dgm:pt>
    <dgm:pt modelId="{EA9307D1-0477-4D9A-B3EB-98FEF1208B8C}" type="parTrans" cxnId="{0178876A-94CC-4E3B-8BC8-3CB920640F0C}">
      <dgm:prSet/>
      <dgm:spPr/>
      <dgm:t>
        <a:bodyPr/>
        <a:lstStyle/>
        <a:p>
          <a:endParaRPr lang="en-US"/>
        </a:p>
      </dgm:t>
    </dgm:pt>
    <dgm:pt modelId="{8EEB4C74-C95C-4D41-B8DA-B6CB5C1625B9}" type="sibTrans" cxnId="{0178876A-94CC-4E3B-8BC8-3CB920640F0C}">
      <dgm:prSet/>
      <dgm:spPr/>
      <dgm:t>
        <a:bodyPr/>
        <a:lstStyle/>
        <a:p>
          <a:endParaRPr lang="en-US"/>
        </a:p>
      </dgm:t>
    </dgm:pt>
    <dgm:pt modelId="{E1CD4A50-CEA1-4CEF-8C68-E01022464B22}">
      <dgm:prSet/>
      <dgm:spPr>
        <a:solidFill>
          <a:srgbClr val="002060"/>
        </a:solidFill>
      </dgm:spPr>
      <dgm:t>
        <a:bodyPr/>
        <a:lstStyle/>
        <a:p>
          <a:pPr rtl="0"/>
          <a:r>
            <a:rPr lang="en-US" b="1" dirty="0" smtClean="0"/>
            <a:t>Colonialism</a:t>
          </a:r>
          <a:r>
            <a:rPr lang="en-US" dirty="0" smtClean="0"/>
            <a:t> is the establishment, exploitation, maintenance, acquisition and expansion of colonies in one territory by people from another territory. </a:t>
          </a:r>
          <a:endParaRPr lang="en-US" dirty="0"/>
        </a:p>
      </dgm:t>
    </dgm:pt>
    <dgm:pt modelId="{E80ECD87-3A04-4231-A1A1-D1C04C9A5A94}" type="parTrans" cxnId="{83032BB4-B14A-4126-B562-369A92E6145E}">
      <dgm:prSet/>
      <dgm:spPr/>
      <dgm:t>
        <a:bodyPr/>
        <a:lstStyle/>
        <a:p>
          <a:endParaRPr lang="en-US"/>
        </a:p>
      </dgm:t>
    </dgm:pt>
    <dgm:pt modelId="{3AD7A2C8-0262-4F28-B46D-D3F5FC724080}" type="sibTrans" cxnId="{83032BB4-B14A-4126-B562-369A92E6145E}">
      <dgm:prSet/>
      <dgm:spPr/>
      <dgm:t>
        <a:bodyPr/>
        <a:lstStyle/>
        <a:p>
          <a:endParaRPr lang="en-US"/>
        </a:p>
      </dgm:t>
    </dgm:pt>
    <dgm:pt modelId="{50C7EDD9-57B2-402B-9179-E3768F11C419}" type="pres">
      <dgm:prSet presAssocID="{4C263818-4B4B-475B-8220-BB76305DCDC4}" presName="linear" presStyleCnt="0">
        <dgm:presLayoutVars>
          <dgm:animLvl val="lvl"/>
          <dgm:resizeHandles val="exact"/>
        </dgm:presLayoutVars>
      </dgm:prSet>
      <dgm:spPr/>
      <dgm:t>
        <a:bodyPr/>
        <a:lstStyle/>
        <a:p>
          <a:endParaRPr lang="en-US"/>
        </a:p>
      </dgm:t>
    </dgm:pt>
    <dgm:pt modelId="{F18E1D13-6E4B-4840-BE0E-F4F40AD5E0AF}" type="pres">
      <dgm:prSet presAssocID="{4025C4B1-D15E-4B91-9AEE-BF263D9CA694}" presName="parentText" presStyleLbl="node1" presStyleIdx="0" presStyleCnt="2">
        <dgm:presLayoutVars>
          <dgm:chMax val="0"/>
          <dgm:bulletEnabled val="1"/>
        </dgm:presLayoutVars>
      </dgm:prSet>
      <dgm:spPr/>
      <dgm:t>
        <a:bodyPr/>
        <a:lstStyle/>
        <a:p>
          <a:endParaRPr lang="en-US"/>
        </a:p>
      </dgm:t>
    </dgm:pt>
    <dgm:pt modelId="{E94D03E2-7492-435F-8C68-40B27DD36702}" type="pres">
      <dgm:prSet presAssocID="{8EEB4C74-C95C-4D41-B8DA-B6CB5C1625B9}" presName="spacer" presStyleCnt="0"/>
      <dgm:spPr/>
    </dgm:pt>
    <dgm:pt modelId="{2C14B1BF-28EC-4940-A2F0-941B914DF20A}" type="pres">
      <dgm:prSet presAssocID="{E1CD4A50-CEA1-4CEF-8C68-E01022464B22}" presName="parentText" presStyleLbl="node1" presStyleIdx="1" presStyleCnt="2">
        <dgm:presLayoutVars>
          <dgm:chMax val="0"/>
          <dgm:bulletEnabled val="1"/>
        </dgm:presLayoutVars>
      </dgm:prSet>
      <dgm:spPr/>
      <dgm:t>
        <a:bodyPr/>
        <a:lstStyle/>
        <a:p>
          <a:endParaRPr lang="en-US"/>
        </a:p>
      </dgm:t>
    </dgm:pt>
  </dgm:ptLst>
  <dgm:cxnLst>
    <dgm:cxn modelId="{7DAFB47C-30C7-4B36-AF47-D6B2CAA2C0DB}" type="presOf" srcId="{E1CD4A50-CEA1-4CEF-8C68-E01022464B22}" destId="{2C14B1BF-28EC-4940-A2F0-941B914DF20A}" srcOrd="0" destOrd="0" presId="urn:microsoft.com/office/officeart/2005/8/layout/vList2"/>
    <dgm:cxn modelId="{AA3F54C5-F5D4-4505-B544-0565ED3BFE74}" type="presOf" srcId="{4C263818-4B4B-475B-8220-BB76305DCDC4}" destId="{50C7EDD9-57B2-402B-9179-E3768F11C419}" srcOrd="0" destOrd="0" presId="urn:microsoft.com/office/officeart/2005/8/layout/vList2"/>
    <dgm:cxn modelId="{129A6E5C-DC77-4BE8-9784-E1FB5605C026}" type="presOf" srcId="{4025C4B1-D15E-4B91-9AEE-BF263D9CA694}" destId="{F18E1D13-6E4B-4840-BE0E-F4F40AD5E0AF}" srcOrd="0" destOrd="0" presId="urn:microsoft.com/office/officeart/2005/8/layout/vList2"/>
    <dgm:cxn modelId="{0178876A-94CC-4E3B-8BC8-3CB920640F0C}" srcId="{4C263818-4B4B-475B-8220-BB76305DCDC4}" destId="{4025C4B1-D15E-4B91-9AEE-BF263D9CA694}" srcOrd="0" destOrd="0" parTransId="{EA9307D1-0477-4D9A-B3EB-98FEF1208B8C}" sibTransId="{8EEB4C74-C95C-4D41-B8DA-B6CB5C1625B9}"/>
    <dgm:cxn modelId="{83032BB4-B14A-4126-B562-369A92E6145E}" srcId="{4C263818-4B4B-475B-8220-BB76305DCDC4}" destId="{E1CD4A50-CEA1-4CEF-8C68-E01022464B22}" srcOrd="1" destOrd="0" parTransId="{E80ECD87-3A04-4231-A1A1-D1C04C9A5A94}" sibTransId="{3AD7A2C8-0262-4F28-B46D-D3F5FC724080}"/>
    <dgm:cxn modelId="{1C03CBBE-3587-4A85-8708-080820781DEF}" type="presParOf" srcId="{50C7EDD9-57B2-402B-9179-E3768F11C419}" destId="{F18E1D13-6E4B-4840-BE0E-F4F40AD5E0AF}" srcOrd="0" destOrd="0" presId="urn:microsoft.com/office/officeart/2005/8/layout/vList2"/>
    <dgm:cxn modelId="{EAA71514-6FC6-4714-A267-EE05817E57A6}" type="presParOf" srcId="{50C7EDD9-57B2-402B-9179-E3768F11C419}" destId="{E94D03E2-7492-435F-8C68-40B27DD36702}" srcOrd="1" destOrd="0" presId="urn:microsoft.com/office/officeart/2005/8/layout/vList2"/>
    <dgm:cxn modelId="{FC5493B5-BC16-485E-B227-88ED7655DAB6}" type="presParOf" srcId="{50C7EDD9-57B2-402B-9179-E3768F11C419}" destId="{2C14B1BF-28EC-4940-A2F0-941B914DF20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6FBAEAD-E9CE-451D-A627-C7D433D7A578}"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US"/>
        </a:p>
      </dgm:t>
    </dgm:pt>
    <dgm:pt modelId="{ACFF36B9-4618-4058-BAB4-EDF74913DD19}">
      <dgm:prSet/>
      <dgm:spPr>
        <a:solidFill>
          <a:srgbClr val="7030A0"/>
        </a:solidFill>
      </dgm:spPr>
      <dgm:t>
        <a:bodyPr/>
        <a:lstStyle/>
        <a:p>
          <a:pPr rtl="0"/>
          <a:r>
            <a:rPr lang="en-US" dirty="0" smtClean="0"/>
            <a:t> MARITIME SILK ROAD</a:t>
          </a:r>
        </a:p>
        <a:p>
          <a:pPr rtl="0"/>
          <a:r>
            <a:rPr lang="en-US" dirty="0" smtClean="0"/>
            <a:t>(MSR) </a:t>
          </a:r>
          <a:endParaRPr lang="en-US" dirty="0"/>
        </a:p>
      </dgm:t>
    </dgm:pt>
    <dgm:pt modelId="{40AE8E3F-C1C3-4CB4-B8D5-87232ABE730A}" type="parTrans" cxnId="{D10D2391-1342-4BC9-BE20-063264178415}">
      <dgm:prSet/>
      <dgm:spPr/>
      <dgm:t>
        <a:bodyPr/>
        <a:lstStyle/>
        <a:p>
          <a:endParaRPr lang="en-US"/>
        </a:p>
      </dgm:t>
    </dgm:pt>
    <dgm:pt modelId="{1E9B2FC8-9E26-4DFB-8CF3-F26C8FDFBCAD}" type="sibTrans" cxnId="{D10D2391-1342-4BC9-BE20-063264178415}">
      <dgm:prSet/>
      <dgm:spPr/>
      <dgm:t>
        <a:bodyPr/>
        <a:lstStyle/>
        <a:p>
          <a:endParaRPr lang="en-US"/>
        </a:p>
      </dgm:t>
    </dgm:pt>
    <dgm:pt modelId="{6B8901BB-130E-4088-9DC7-60B4D4F951AC}">
      <dgm:prSet/>
      <dgm:spPr>
        <a:solidFill>
          <a:schemeClr val="tx1"/>
        </a:solidFill>
      </dgm:spPr>
      <dgm:t>
        <a:bodyPr/>
        <a:lstStyle/>
        <a:p>
          <a:pPr rtl="0"/>
          <a:r>
            <a:rPr lang="en-US" dirty="0" smtClean="0"/>
            <a:t>SILK ROAD ECONOMIC BELT </a:t>
          </a:r>
        </a:p>
        <a:p>
          <a:pPr rtl="0"/>
          <a:r>
            <a:rPr lang="en-US" dirty="0" smtClean="0"/>
            <a:t>(</a:t>
          </a:r>
          <a:r>
            <a:rPr lang="en-US" dirty="0" err="1" smtClean="0"/>
            <a:t>srem</a:t>
          </a:r>
          <a:r>
            <a:rPr lang="en-US" dirty="0" smtClean="0"/>
            <a:t>) </a:t>
          </a:r>
          <a:endParaRPr lang="en-US" dirty="0"/>
        </a:p>
      </dgm:t>
    </dgm:pt>
    <dgm:pt modelId="{91BBD580-3182-4220-9C5F-CA1E4AF9933D}" type="parTrans" cxnId="{0AB289DB-F1DA-4607-ACDD-138F375996E1}">
      <dgm:prSet/>
      <dgm:spPr/>
      <dgm:t>
        <a:bodyPr/>
        <a:lstStyle/>
        <a:p>
          <a:endParaRPr lang="en-US"/>
        </a:p>
      </dgm:t>
    </dgm:pt>
    <dgm:pt modelId="{C68B4DF5-763B-4DB2-82E0-15FF2B16A1E8}" type="sibTrans" cxnId="{0AB289DB-F1DA-4607-ACDD-138F375996E1}">
      <dgm:prSet/>
      <dgm:spPr/>
      <dgm:t>
        <a:bodyPr/>
        <a:lstStyle/>
        <a:p>
          <a:endParaRPr lang="en-US"/>
        </a:p>
      </dgm:t>
    </dgm:pt>
    <dgm:pt modelId="{65CDC76F-4162-4692-8BAA-B5B8BD8321D5}">
      <dgm:prSet/>
      <dgm:spPr>
        <a:solidFill>
          <a:srgbClr val="FF0000"/>
        </a:solidFill>
      </dgm:spPr>
      <dgm:t>
        <a:bodyPr/>
        <a:lstStyle/>
        <a:p>
          <a:pPr rtl="0"/>
          <a:r>
            <a:rPr lang="en-US" dirty="0" smtClean="0"/>
            <a:t>OBOR(ONE BELT ONE ROAD) </a:t>
          </a:r>
          <a:endParaRPr lang="en-US" dirty="0"/>
        </a:p>
      </dgm:t>
    </dgm:pt>
    <dgm:pt modelId="{83D742B4-8433-4266-897D-B3EA043A6F13}" type="parTrans" cxnId="{1EC8AC3B-5EE5-4DF3-A303-3AA9DAB180CE}">
      <dgm:prSet/>
      <dgm:spPr/>
      <dgm:t>
        <a:bodyPr/>
        <a:lstStyle/>
        <a:p>
          <a:endParaRPr lang="en-US"/>
        </a:p>
      </dgm:t>
    </dgm:pt>
    <dgm:pt modelId="{DFAD8726-1A41-455F-A556-D5EA59F7DD42}" type="sibTrans" cxnId="{1EC8AC3B-5EE5-4DF3-A303-3AA9DAB180CE}">
      <dgm:prSet/>
      <dgm:spPr/>
      <dgm:t>
        <a:bodyPr/>
        <a:lstStyle/>
        <a:p>
          <a:endParaRPr lang="en-US"/>
        </a:p>
      </dgm:t>
    </dgm:pt>
    <dgm:pt modelId="{732D9F40-C63C-4108-BC67-EF6F44CA0FFF}" type="pres">
      <dgm:prSet presAssocID="{46FBAEAD-E9CE-451D-A627-C7D433D7A578}" presName="Name0" presStyleCnt="0">
        <dgm:presLayoutVars>
          <dgm:dir/>
          <dgm:resizeHandles val="exact"/>
        </dgm:presLayoutVars>
      </dgm:prSet>
      <dgm:spPr/>
      <dgm:t>
        <a:bodyPr/>
        <a:lstStyle/>
        <a:p>
          <a:endParaRPr lang="en-US"/>
        </a:p>
      </dgm:t>
    </dgm:pt>
    <dgm:pt modelId="{56556F23-9678-4DDF-A534-97B851903254}" type="pres">
      <dgm:prSet presAssocID="{46FBAEAD-E9CE-451D-A627-C7D433D7A578}" presName="vNodes" presStyleCnt="0"/>
      <dgm:spPr/>
    </dgm:pt>
    <dgm:pt modelId="{10D5AD95-6E7A-4145-8BD1-1B6642126480}" type="pres">
      <dgm:prSet presAssocID="{ACFF36B9-4618-4058-BAB4-EDF74913DD19}" presName="node" presStyleLbl="node1" presStyleIdx="0" presStyleCnt="3">
        <dgm:presLayoutVars>
          <dgm:bulletEnabled val="1"/>
        </dgm:presLayoutVars>
      </dgm:prSet>
      <dgm:spPr/>
      <dgm:t>
        <a:bodyPr/>
        <a:lstStyle/>
        <a:p>
          <a:endParaRPr lang="en-US"/>
        </a:p>
      </dgm:t>
    </dgm:pt>
    <dgm:pt modelId="{AAF74ABB-5327-4C9A-ADBC-B23E343DA33A}" type="pres">
      <dgm:prSet presAssocID="{1E9B2FC8-9E26-4DFB-8CF3-F26C8FDFBCAD}" presName="spacerT" presStyleCnt="0"/>
      <dgm:spPr/>
    </dgm:pt>
    <dgm:pt modelId="{849C024E-E84F-4E61-933F-E08D9103B9AE}" type="pres">
      <dgm:prSet presAssocID="{1E9B2FC8-9E26-4DFB-8CF3-F26C8FDFBCAD}" presName="sibTrans" presStyleLbl="sibTrans2D1" presStyleIdx="0" presStyleCnt="2"/>
      <dgm:spPr/>
      <dgm:t>
        <a:bodyPr/>
        <a:lstStyle/>
        <a:p>
          <a:endParaRPr lang="en-US"/>
        </a:p>
      </dgm:t>
    </dgm:pt>
    <dgm:pt modelId="{DC7556F6-AFD7-4F4F-A988-D19A5E9062E8}" type="pres">
      <dgm:prSet presAssocID="{1E9B2FC8-9E26-4DFB-8CF3-F26C8FDFBCAD}" presName="spacerB" presStyleCnt="0"/>
      <dgm:spPr/>
    </dgm:pt>
    <dgm:pt modelId="{F303499F-1AB7-4B25-B6E2-05B2906D7D73}" type="pres">
      <dgm:prSet presAssocID="{6B8901BB-130E-4088-9DC7-60B4D4F951AC}" presName="node" presStyleLbl="node1" presStyleIdx="1" presStyleCnt="3">
        <dgm:presLayoutVars>
          <dgm:bulletEnabled val="1"/>
        </dgm:presLayoutVars>
      </dgm:prSet>
      <dgm:spPr/>
      <dgm:t>
        <a:bodyPr/>
        <a:lstStyle/>
        <a:p>
          <a:endParaRPr lang="en-US"/>
        </a:p>
      </dgm:t>
    </dgm:pt>
    <dgm:pt modelId="{A51AFB9A-7DF5-4FA7-AC3E-51EC86D885D0}" type="pres">
      <dgm:prSet presAssocID="{46FBAEAD-E9CE-451D-A627-C7D433D7A578}" presName="sibTransLast" presStyleLbl="sibTrans2D1" presStyleIdx="1" presStyleCnt="2"/>
      <dgm:spPr/>
      <dgm:t>
        <a:bodyPr/>
        <a:lstStyle/>
        <a:p>
          <a:endParaRPr lang="en-US"/>
        </a:p>
      </dgm:t>
    </dgm:pt>
    <dgm:pt modelId="{575CF177-3C43-46F6-BAD2-E07AA1823756}" type="pres">
      <dgm:prSet presAssocID="{46FBAEAD-E9CE-451D-A627-C7D433D7A578}" presName="connectorText" presStyleLbl="sibTrans2D1" presStyleIdx="1" presStyleCnt="2"/>
      <dgm:spPr/>
      <dgm:t>
        <a:bodyPr/>
        <a:lstStyle/>
        <a:p>
          <a:endParaRPr lang="en-US"/>
        </a:p>
      </dgm:t>
    </dgm:pt>
    <dgm:pt modelId="{CF39248B-528F-446A-B6C5-171B527B4E81}" type="pres">
      <dgm:prSet presAssocID="{46FBAEAD-E9CE-451D-A627-C7D433D7A578}" presName="lastNode" presStyleLbl="node1" presStyleIdx="2" presStyleCnt="3">
        <dgm:presLayoutVars>
          <dgm:bulletEnabled val="1"/>
        </dgm:presLayoutVars>
      </dgm:prSet>
      <dgm:spPr/>
      <dgm:t>
        <a:bodyPr/>
        <a:lstStyle/>
        <a:p>
          <a:endParaRPr lang="en-US"/>
        </a:p>
      </dgm:t>
    </dgm:pt>
  </dgm:ptLst>
  <dgm:cxnLst>
    <dgm:cxn modelId="{D10D2391-1342-4BC9-BE20-063264178415}" srcId="{46FBAEAD-E9CE-451D-A627-C7D433D7A578}" destId="{ACFF36B9-4618-4058-BAB4-EDF74913DD19}" srcOrd="0" destOrd="0" parTransId="{40AE8E3F-C1C3-4CB4-B8D5-87232ABE730A}" sibTransId="{1E9B2FC8-9E26-4DFB-8CF3-F26C8FDFBCAD}"/>
    <dgm:cxn modelId="{2314A6EA-C8DC-48E6-B82B-9D27A67CC187}" type="presOf" srcId="{C68B4DF5-763B-4DB2-82E0-15FF2B16A1E8}" destId="{A51AFB9A-7DF5-4FA7-AC3E-51EC86D885D0}" srcOrd="0" destOrd="0" presId="urn:microsoft.com/office/officeart/2005/8/layout/equation2"/>
    <dgm:cxn modelId="{85AD9145-A397-4B83-B43D-36782A2D65CE}" type="presOf" srcId="{46FBAEAD-E9CE-451D-A627-C7D433D7A578}" destId="{732D9F40-C63C-4108-BC67-EF6F44CA0FFF}" srcOrd="0" destOrd="0" presId="urn:microsoft.com/office/officeart/2005/8/layout/equation2"/>
    <dgm:cxn modelId="{1EC8AC3B-5EE5-4DF3-A303-3AA9DAB180CE}" srcId="{46FBAEAD-E9CE-451D-A627-C7D433D7A578}" destId="{65CDC76F-4162-4692-8BAA-B5B8BD8321D5}" srcOrd="2" destOrd="0" parTransId="{83D742B4-8433-4266-897D-B3EA043A6F13}" sibTransId="{DFAD8726-1A41-455F-A556-D5EA59F7DD42}"/>
    <dgm:cxn modelId="{DB36F062-AEA9-45C5-B4F6-AF860ABB38E8}" type="presOf" srcId="{6B8901BB-130E-4088-9DC7-60B4D4F951AC}" destId="{F303499F-1AB7-4B25-B6E2-05B2906D7D73}" srcOrd="0" destOrd="0" presId="urn:microsoft.com/office/officeart/2005/8/layout/equation2"/>
    <dgm:cxn modelId="{0AB289DB-F1DA-4607-ACDD-138F375996E1}" srcId="{46FBAEAD-E9CE-451D-A627-C7D433D7A578}" destId="{6B8901BB-130E-4088-9DC7-60B4D4F951AC}" srcOrd="1" destOrd="0" parTransId="{91BBD580-3182-4220-9C5F-CA1E4AF9933D}" sibTransId="{C68B4DF5-763B-4DB2-82E0-15FF2B16A1E8}"/>
    <dgm:cxn modelId="{C786A096-E5BA-4624-8A8A-16A5F4C8F6D2}" type="presOf" srcId="{ACFF36B9-4618-4058-BAB4-EDF74913DD19}" destId="{10D5AD95-6E7A-4145-8BD1-1B6642126480}" srcOrd="0" destOrd="0" presId="urn:microsoft.com/office/officeart/2005/8/layout/equation2"/>
    <dgm:cxn modelId="{F7DAB069-EE98-441E-B1F7-81BD3A1A9542}" type="presOf" srcId="{65CDC76F-4162-4692-8BAA-B5B8BD8321D5}" destId="{CF39248B-528F-446A-B6C5-171B527B4E81}" srcOrd="0" destOrd="0" presId="urn:microsoft.com/office/officeart/2005/8/layout/equation2"/>
    <dgm:cxn modelId="{838EDD8D-9BE9-46EF-83DA-B1109130548A}" type="presOf" srcId="{1E9B2FC8-9E26-4DFB-8CF3-F26C8FDFBCAD}" destId="{849C024E-E84F-4E61-933F-E08D9103B9AE}" srcOrd="0" destOrd="0" presId="urn:microsoft.com/office/officeart/2005/8/layout/equation2"/>
    <dgm:cxn modelId="{6C88204E-7020-47F7-A290-88FFBCE0A271}" type="presOf" srcId="{C68B4DF5-763B-4DB2-82E0-15FF2B16A1E8}" destId="{575CF177-3C43-46F6-BAD2-E07AA1823756}" srcOrd="1" destOrd="0" presId="urn:microsoft.com/office/officeart/2005/8/layout/equation2"/>
    <dgm:cxn modelId="{6281E6CA-3D62-42C4-A403-5E63E690BBF3}" type="presParOf" srcId="{732D9F40-C63C-4108-BC67-EF6F44CA0FFF}" destId="{56556F23-9678-4DDF-A534-97B851903254}" srcOrd="0" destOrd="0" presId="urn:microsoft.com/office/officeart/2005/8/layout/equation2"/>
    <dgm:cxn modelId="{C36E4AAA-8C97-4046-8938-28133BA8A32A}" type="presParOf" srcId="{56556F23-9678-4DDF-A534-97B851903254}" destId="{10D5AD95-6E7A-4145-8BD1-1B6642126480}" srcOrd="0" destOrd="0" presId="urn:microsoft.com/office/officeart/2005/8/layout/equation2"/>
    <dgm:cxn modelId="{DD96DDD5-D86E-44F8-B054-ED4FA2C18E17}" type="presParOf" srcId="{56556F23-9678-4DDF-A534-97B851903254}" destId="{AAF74ABB-5327-4C9A-ADBC-B23E343DA33A}" srcOrd="1" destOrd="0" presId="urn:microsoft.com/office/officeart/2005/8/layout/equation2"/>
    <dgm:cxn modelId="{1AE26D17-6103-4FE0-9FA6-5ED761D61D41}" type="presParOf" srcId="{56556F23-9678-4DDF-A534-97B851903254}" destId="{849C024E-E84F-4E61-933F-E08D9103B9AE}" srcOrd="2" destOrd="0" presId="urn:microsoft.com/office/officeart/2005/8/layout/equation2"/>
    <dgm:cxn modelId="{FEDDCF49-C979-4FE1-A0AA-A87C5DE46301}" type="presParOf" srcId="{56556F23-9678-4DDF-A534-97B851903254}" destId="{DC7556F6-AFD7-4F4F-A988-D19A5E9062E8}" srcOrd="3" destOrd="0" presId="urn:microsoft.com/office/officeart/2005/8/layout/equation2"/>
    <dgm:cxn modelId="{E14075B1-7997-47CB-A98F-853DDB740146}" type="presParOf" srcId="{56556F23-9678-4DDF-A534-97B851903254}" destId="{F303499F-1AB7-4B25-B6E2-05B2906D7D73}" srcOrd="4" destOrd="0" presId="urn:microsoft.com/office/officeart/2005/8/layout/equation2"/>
    <dgm:cxn modelId="{C3E74217-5EF3-43F3-B4DA-A1D1578FE37C}" type="presParOf" srcId="{732D9F40-C63C-4108-BC67-EF6F44CA0FFF}" destId="{A51AFB9A-7DF5-4FA7-AC3E-51EC86D885D0}" srcOrd="1" destOrd="0" presId="urn:microsoft.com/office/officeart/2005/8/layout/equation2"/>
    <dgm:cxn modelId="{C7520575-4263-459A-B81C-7A14E8332139}" type="presParOf" srcId="{A51AFB9A-7DF5-4FA7-AC3E-51EC86D885D0}" destId="{575CF177-3C43-46F6-BAD2-E07AA1823756}" srcOrd="0" destOrd="0" presId="urn:microsoft.com/office/officeart/2005/8/layout/equation2"/>
    <dgm:cxn modelId="{6D0420FD-FCCC-43FB-AF81-8B613654C342}" type="presParOf" srcId="{732D9F40-C63C-4108-BC67-EF6F44CA0FFF}" destId="{CF39248B-528F-446A-B6C5-171B527B4E81}"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4DCF5CA-746C-4441-8532-C062BF9A72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00DCA1-9FD5-48B4-82F2-2DCEBDDABECE}">
      <dgm:prSet/>
      <dgm:spPr>
        <a:solidFill>
          <a:srgbClr val="FF0000"/>
        </a:solidFill>
      </dgm:spPr>
      <dgm:t>
        <a:bodyPr/>
        <a:lstStyle/>
        <a:p>
          <a:pPr rtl="0"/>
          <a:r>
            <a:rPr lang="en-US" dirty="0" smtClean="0"/>
            <a:t>Xi </a:t>
          </a:r>
          <a:r>
            <a:rPr lang="en-US" dirty="0" err="1" smtClean="0"/>
            <a:t>Jin</a:t>
          </a:r>
          <a:r>
            <a:rPr lang="en-US" dirty="0" smtClean="0"/>
            <a:t> Ping president of China is reviving the silk route connecting the Chinese empire to Central Asia, the middle East and even  Europe </a:t>
          </a:r>
          <a:endParaRPr lang="en-US" dirty="0"/>
        </a:p>
      </dgm:t>
    </dgm:pt>
    <dgm:pt modelId="{B746F16D-5423-42E2-BFD0-875C3136EBC8}" type="parTrans" cxnId="{F788349D-A029-4446-9447-631273D68A47}">
      <dgm:prSet/>
      <dgm:spPr/>
      <dgm:t>
        <a:bodyPr/>
        <a:lstStyle/>
        <a:p>
          <a:endParaRPr lang="en-US"/>
        </a:p>
      </dgm:t>
    </dgm:pt>
    <dgm:pt modelId="{177260A8-38E1-4BC5-85CF-55D7A4F971EC}" type="sibTrans" cxnId="{F788349D-A029-4446-9447-631273D68A47}">
      <dgm:prSet/>
      <dgm:spPr/>
      <dgm:t>
        <a:bodyPr/>
        <a:lstStyle/>
        <a:p>
          <a:endParaRPr lang="en-US"/>
        </a:p>
      </dgm:t>
    </dgm:pt>
    <dgm:pt modelId="{2B717733-2F99-4AB8-955D-D559966FD5F7}">
      <dgm:prSet/>
      <dgm:spPr>
        <a:solidFill>
          <a:srgbClr val="002060"/>
        </a:solidFill>
      </dgm:spPr>
      <dgm:t>
        <a:bodyPr/>
        <a:lstStyle/>
        <a:p>
          <a:pPr rtl="0"/>
          <a:r>
            <a:rPr lang="en-US" dirty="0" smtClean="0"/>
            <a:t>He proposes a vast network of railroads, pipelines highways and canals to follow the contours of the old silk route</a:t>
          </a:r>
          <a:endParaRPr lang="en-US" dirty="0"/>
        </a:p>
      </dgm:t>
    </dgm:pt>
    <dgm:pt modelId="{6ED8DE8F-C98A-4F2C-8537-AE15793323B4}" type="parTrans" cxnId="{089E15A0-9799-401E-BFCA-1B776971AB42}">
      <dgm:prSet/>
      <dgm:spPr/>
      <dgm:t>
        <a:bodyPr/>
        <a:lstStyle/>
        <a:p>
          <a:endParaRPr lang="en-US"/>
        </a:p>
      </dgm:t>
    </dgm:pt>
    <dgm:pt modelId="{E2B98F6C-F9F8-4B80-A241-4B419C986E97}" type="sibTrans" cxnId="{089E15A0-9799-401E-BFCA-1B776971AB42}">
      <dgm:prSet/>
      <dgm:spPr/>
      <dgm:t>
        <a:bodyPr/>
        <a:lstStyle/>
        <a:p>
          <a:endParaRPr lang="en-US"/>
        </a:p>
      </dgm:t>
    </dgm:pt>
    <dgm:pt modelId="{0A5874A7-EF2B-49B3-8F87-675573ABB7DE}">
      <dgm:prSet/>
      <dgm:spPr>
        <a:solidFill>
          <a:srgbClr val="C00000"/>
        </a:solidFill>
      </dgm:spPr>
      <dgm:t>
        <a:bodyPr/>
        <a:lstStyle/>
        <a:p>
          <a:pPr rtl="0"/>
          <a:r>
            <a:rPr lang="en-US" dirty="0" smtClean="0"/>
            <a:t>He also considered to built a roughly 8,100 mile high speed intercontinental railroad that would connect China to Canada. Russia and the United States through the Behring strait    </a:t>
          </a:r>
          <a:endParaRPr lang="en-US" dirty="0"/>
        </a:p>
      </dgm:t>
    </dgm:pt>
    <dgm:pt modelId="{EDDC68D3-E1DD-47CF-A517-35C64BCE02CD}" type="parTrans" cxnId="{CA505FF4-256B-4A13-9667-8F8493BCFF64}">
      <dgm:prSet/>
      <dgm:spPr/>
      <dgm:t>
        <a:bodyPr/>
        <a:lstStyle/>
        <a:p>
          <a:endParaRPr lang="en-US"/>
        </a:p>
      </dgm:t>
    </dgm:pt>
    <dgm:pt modelId="{CF44A09B-5DD0-4CDF-9C0F-5606DC4152E4}" type="sibTrans" cxnId="{CA505FF4-256B-4A13-9667-8F8493BCFF64}">
      <dgm:prSet/>
      <dgm:spPr/>
      <dgm:t>
        <a:bodyPr/>
        <a:lstStyle/>
        <a:p>
          <a:endParaRPr lang="en-US"/>
        </a:p>
      </dgm:t>
    </dgm:pt>
    <dgm:pt modelId="{A7A9AEEA-27D2-42FC-A06B-C4A27BF1E1C4}" type="pres">
      <dgm:prSet presAssocID="{34DCF5CA-746C-4441-8532-C062BF9A723B}" presName="linear" presStyleCnt="0">
        <dgm:presLayoutVars>
          <dgm:animLvl val="lvl"/>
          <dgm:resizeHandles val="exact"/>
        </dgm:presLayoutVars>
      </dgm:prSet>
      <dgm:spPr/>
      <dgm:t>
        <a:bodyPr/>
        <a:lstStyle/>
        <a:p>
          <a:endParaRPr lang="en-US"/>
        </a:p>
      </dgm:t>
    </dgm:pt>
    <dgm:pt modelId="{DA0FA3B7-D6A6-41B1-86A2-893CF17B4901}" type="pres">
      <dgm:prSet presAssocID="{1600DCA1-9FD5-48B4-82F2-2DCEBDDABECE}" presName="parentText" presStyleLbl="node1" presStyleIdx="0" presStyleCnt="3">
        <dgm:presLayoutVars>
          <dgm:chMax val="0"/>
          <dgm:bulletEnabled val="1"/>
        </dgm:presLayoutVars>
      </dgm:prSet>
      <dgm:spPr/>
      <dgm:t>
        <a:bodyPr/>
        <a:lstStyle/>
        <a:p>
          <a:endParaRPr lang="en-US"/>
        </a:p>
      </dgm:t>
    </dgm:pt>
    <dgm:pt modelId="{0946D47D-94C0-4F44-B171-FF0A5AE7CCF6}" type="pres">
      <dgm:prSet presAssocID="{177260A8-38E1-4BC5-85CF-55D7A4F971EC}" presName="spacer" presStyleCnt="0"/>
      <dgm:spPr/>
    </dgm:pt>
    <dgm:pt modelId="{37EB09F8-3241-49B5-B5D3-D4753F6D7FA9}" type="pres">
      <dgm:prSet presAssocID="{2B717733-2F99-4AB8-955D-D559966FD5F7}" presName="parentText" presStyleLbl="node1" presStyleIdx="1" presStyleCnt="3">
        <dgm:presLayoutVars>
          <dgm:chMax val="0"/>
          <dgm:bulletEnabled val="1"/>
        </dgm:presLayoutVars>
      </dgm:prSet>
      <dgm:spPr/>
      <dgm:t>
        <a:bodyPr/>
        <a:lstStyle/>
        <a:p>
          <a:endParaRPr lang="en-US"/>
        </a:p>
      </dgm:t>
    </dgm:pt>
    <dgm:pt modelId="{60EA8C2D-B3D7-4D34-8BF9-66140CBE909B}" type="pres">
      <dgm:prSet presAssocID="{E2B98F6C-F9F8-4B80-A241-4B419C986E97}" presName="spacer" presStyleCnt="0"/>
      <dgm:spPr/>
    </dgm:pt>
    <dgm:pt modelId="{F9784470-F8B5-4D01-8272-1F40E32C020D}" type="pres">
      <dgm:prSet presAssocID="{0A5874A7-EF2B-49B3-8F87-675573ABB7DE}" presName="parentText" presStyleLbl="node1" presStyleIdx="2" presStyleCnt="3">
        <dgm:presLayoutVars>
          <dgm:chMax val="0"/>
          <dgm:bulletEnabled val="1"/>
        </dgm:presLayoutVars>
      </dgm:prSet>
      <dgm:spPr/>
      <dgm:t>
        <a:bodyPr/>
        <a:lstStyle/>
        <a:p>
          <a:endParaRPr lang="en-US"/>
        </a:p>
      </dgm:t>
    </dgm:pt>
  </dgm:ptLst>
  <dgm:cxnLst>
    <dgm:cxn modelId="{830BEF0C-AA97-445E-A638-5C292FB669DD}" type="presOf" srcId="{1600DCA1-9FD5-48B4-82F2-2DCEBDDABECE}" destId="{DA0FA3B7-D6A6-41B1-86A2-893CF17B4901}" srcOrd="0" destOrd="0" presId="urn:microsoft.com/office/officeart/2005/8/layout/vList2"/>
    <dgm:cxn modelId="{F788349D-A029-4446-9447-631273D68A47}" srcId="{34DCF5CA-746C-4441-8532-C062BF9A723B}" destId="{1600DCA1-9FD5-48B4-82F2-2DCEBDDABECE}" srcOrd="0" destOrd="0" parTransId="{B746F16D-5423-42E2-BFD0-875C3136EBC8}" sibTransId="{177260A8-38E1-4BC5-85CF-55D7A4F971EC}"/>
    <dgm:cxn modelId="{92825503-5E05-42D5-8418-4C6395595A39}" type="presOf" srcId="{34DCF5CA-746C-4441-8532-C062BF9A723B}" destId="{A7A9AEEA-27D2-42FC-A06B-C4A27BF1E1C4}" srcOrd="0" destOrd="0" presId="urn:microsoft.com/office/officeart/2005/8/layout/vList2"/>
    <dgm:cxn modelId="{CA505FF4-256B-4A13-9667-8F8493BCFF64}" srcId="{34DCF5CA-746C-4441-8532-C062BF9A723B}" destId="{0A5874A7-EF2B-49B3-8F87-675573ABB7DE}" srcOrd="2" destOrd="0" parTransId="{EDDC68D3-E1DD-47CF-A517-35C64BCE02CD}" sibTransId="{CF44A09B-5DD0-4CDF-9C0F-5606DC4152E4}"/>
    <dgm:cxn modelId="{27AF126B-3769-4D89-94AA-2147303E87C6}" type="presOf" srcId="{0A5874A7-EF2B-49B3-8F87-675573ABB7DE}" destId="{F9784470-F8B5-4D01-8272-1F40E32C020D}" srcOrd="0" destOrd="0" presId="urn:microsoft.com/office/officeart/2005/8/layout/vList2"/>
    <dgm:cxn modelId="{5B7823EF-D1E7-4EED-B4B1-7D66DFBA8926}" type="presOf" srcId="{2B717733-2F99-4AB8-955D-D559966FD5F7}" destId="{37EB09F8-3241-49B5-B5D3-D4753F6D7FA9}" srcOrd="0" destOrd="0" presId="urn:microsoft.com/office/officeart/2005/8/layout/vList2"/>
    <dgm:cxn modelId="{089E15A0-9799-401E-BFCA-1B776971AB42}" srcId="{34DCF5CA-746C-4441-8532-C062BF9A723B}" destId="{2B717733-2F99-4AB8-955D-D559966FD5F7}" srcOrd="1" destOrd="0" parTransId="{6ED8DE8F-C98A-4F2C-8537-AE15793323B4}" sibTransId="{E2B98F6C-F9F8-4B80-A241-4B419C986E97}"/>
    <dgm:cxn modelId="{F3645E62-AC56-4DB8-83B8-750AA96B1723}" type="presParOf" srcId="{A7A9AEEA-27D2-42FC-A06B-C4A27BF1E1C4}" destId="{DA0FA3B7-D6A6-41B1-86A2-893CF17B4901}" srcOrd="0" destOrd="0" presId="urn:microsoft.com/office/officeart/2005/8/layout/vList2"/>
    <dgm:cxn modelId="{69730447-AB9D-4D1C-8B43-3BE96D3CC138}" type="presParOf" srcId="{A7A9AEEA-27D2-42FC-A06B-C4A27BF1E1C4}" destId="{0946D47D-94C0-4F44-B171-FF0A5AE7CCF6}" srcOrd="1" destOrd="0" presId="urn:microsoft.com/office/officeart/2005/8/layout/vList2"/>
    <dgm:cxn modelId="{0AACB84F-E023-4D03-A90F-298972E1065F}" type="presParOf" srcId="{A7A9AEEA-27D2-42FC-A06B-C4A27BF1E1C4}" destId="{37EB09F8-3241-49B5-B5D3-D4753F6D7FA9}" srcOrd="2" destOrd="0" presId="urn:microsoft.com/office/officeart/2005/8/layout/vList2"/>
    <dgm:cxn modelId="{9A34285F-0947-4286-8392-67AF33A76B92}" type="presParOf" srcId="{A7A9AEEA-27D2-42FC-A06B-C4A27BF1E1C4}" destId="{60EA8C2D-B3D7-4D34-8BF9-66140CBE909B}" srcOrd="3" destOrd="0" presId="urn:microsoft.com/office/officeart/2005/8/layout/vList2"/>
    <dgm:cxn modelId="{CAAD9887-188A-4CE4-A3C3-B39C27EF5169}" type="presParOf" srcId="{A7A9AEEA-27D2-42FC-A06B-C4A27BF1E1C4}" destId="{F9784470-F8B5-4D01-8272-1F40E32C020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6F75FE5-8117-4525-BA0E-255E6BADE3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E33594-66C5-45BC-BC68-6F91B76A7D39}">
      <dgm:prSet/>
      <dgm:spPr>
        <a:solidFill>
          <a:srgbClr val="C00000"/>
        </a:solidFill>
      </dgm:spPr>
      <dgm:t>
        <a:bodyPr/>
        <a:lstStyle/>
        <a:p>
          <a:pPr rtl="0"/>
          <a:r>
            <a:rPr lang="en-US" dirty="0" smtClean="0"/>
            <a:t>Loans and grants from China during the period 1992 to 2013 have amounted to $2.7 billion.  </a:t>
          </a:r>
          <a:endParaRPr lang="en-US" dirty="0"/>
        </a:p>
      </dgm:t>
    </dgm:pt>
    <dgm:pt modelId="{78DB8AE2-7230-4D85-82B4-CF55AEF80633}" type="parTrans" cxnId="{99A1FC1D-22F3-40DF-B907-27879B7FC9C7}">
      <dgm:prSet/>
      <dgm:spPr/>
      <dgm:t>
        <a:bodyPr/>
        <a:lstStyle/>
        <a:p>
          <a:endParaRPr lang="en-US"/>
        </a:p>
      </dgm:t>
    </dgm:pt>
    <dgm:pt modelId="{C69CD31E-5A1F-4E6C-943F-71E8F38C739A}" type="sibTrans" cxnId="{99A1FC1D-22F3-40DF-B907-27879B7FC9C7}">
      <dgm:prSet/>
      <dgm:spPr/>
      <dgm:t>
        <a:bodyPr/>
        <a:lstStyle/>
        <a:p>
          <a:endParaRPr lang="en-US"/>
        </a:p>
      </dgm:t>
    </dgm:pt>
    <dgm:pt modelId="{31B0406D-B99A-4649-8640-249C7D38F6FF}">
      <dgm:prSet/>
      <dgm:spPr>
        <a:solidFill>
          <a:srgbClr val="7030A0"/>
        </a:solidFill>
      </dgm:spPr>
      <dgm:t>
        <a:bodyPr/>
        <a:lstStyle/>
        <a:p>
          <a:pPr rtl="0"/>
          <a:r>
            <a:rPr lang="en-US" dirty="0" smtClean="0"/>
            <a:t>From 1994 to 2012, total Chinese investment in Cambodia has reached $ 9.17 billion. </a:t>
          </a:r>
          <a:endParaRPr lang="en-US" dirty="0"/>
        </a:p>
      </dgm:t>
    </dgm:pt>
    <dgm:pt modelId="{2E36A53B-D08A-420E-8BEC-A6B26D4C34A8}" type="parTrans" cxnId="{B79787AA-A8D5-4036-857F-2C8BF0AADD1C}">
      <dgm:prSet/>
      <dgm:spPr/>
      <dgm:t>
        <a:bodyPr/>
        <a:lstStyle/>
        <a:p>
          <a:endParaRPr lang="en-US"/>
        </a:p>
      </dgm:t>
    </dgm:pt>
    <dgm:pt modelId="{304A10CC-C271-494D-83A5-847F5AAC3678}" type="sibTrans" cxnId="{B79787AA-A8D5-4036-857F-2C8BF0AADD1C}">
      <dgm:prSet/>
      <dgm:spPr/>
      <dgm:t>
        <a:bodyPr/>
        <a:lstStyle/>
        <a:p>
          <a:endParaRPr lang="en-US"/>
        </a:p>
      </dgm:t>
    </dgm:pt>
    <dgm:pt modelId="{2AB8C21A-9802-4E5C-A5E8-5F613B8435A2}">
      <dgm:prSet/>
      <dgm:spPr>
        <a:solidFill>
          <a:srgbClr val="FF0000"/>
        </a:solidFill>
      </dgm:spPr>
      <dgm:t>
        <a:bodyPr/>
        <a:lstStyle/>
        <a:p>
          <a:pPr rtl="0"/>
          <a:r>
            <a:rPr lang="en-US" dirty="0" smtClean="0"/>
            <a:t>China is also one of the leading trading partners of Cambodia. Last year, bilateral trade volume accounted for $2.9 billion U.S. dollars and it is expected to reach $5 billion by 2017.</a:t>
          </a:r>
          <a:endParaRPr lang="en-US" dirty="0"/>
        </a:p>
      </dgm:t>
    </dgm:pt>
    <dgm:pt modelId="{2DF09B29-6CA1-469E-83B3-24695C2AC742}" type="parTrans" cxnId="{92A38655-59CA-4761-A30E-DFC31302191A}">
      <dgm:prSet/>
      <dgm:spPr/>
      <dgm:t>
        <a:bodyPr/>
        <a:lstStyle/>
        <a:p>
          <a:endParaRPr lang="en-US"/>
        </a:p>
      </dgm:t>
    </dgm:pt>
    <dgm:pt modelId="{F1384C0C-DB5B-40F0-99A2-597E066F42A8}" type="sibTrans" cxnId="{92A38655-59CA-4761-A30E-DFC31302191A}">
      <dgm:prSet/>
      <dgm:spPr/>
      <dgm:t>
        <a:bodyPr/>
        <a:lstStyle/>
        <a:p>
          <a:endParaRPr lang="en-US"/>
        </a:p>
      </dgm:t>
    </dgm:pt>
    <dgm:pt modelId="{B2A880E5-9114-46A5-A1C2-15CA80BE9EF0}" type="pres">
      <dgm:prSet presAssocID="{96F75FE5-8117-4525-BA0E-255E6BADE3CC}" presName="linear" presStyleCnt="0">
        <dgm:presLayoutVars>
          <dgm:animLvl val="lvl"/>
          <dgm:resizeHandles val="exact"/>
        </dgm:presLayoutVars>
      </dgm:prSet>
      <dgm:spPr/>
      <dgm:t>
        <a:bodyPr/>
        <a:lstStyle/>
        <a:p>
          <a:endParaRPr lang="en-US"/>
        </a:p>
      </dgm:t>
    </dgm:pt>
    <dgm:pt modelId="{CAEF3A43-B002-45C6-B344-57FCA859879A}" type="pres">
      <dgm:prSet presAssocID="{C6E33594-66C5-45BC-BC68-6F91B76A7D39}" presName="parentText" presStyleLbl="node1" presStyleIdx="0" presStyleCnt="3">
        <dgm:presLayoutVars>
          <dgm:chMax val="0"/>
          <dgm:bulletEnabled val="1"/>
        </dgm:presLayoutVars>
      </dgm:prSet>
      <dgm:spPr/>
      <dgm:t>
        <a:bodyPr/>
        <a:lstStyle/>
        <a:p>
          <a:endParaRPr lang="en-US"/>
        </a:p>
      </dgm:t>
    </dgm:pt>
    <dgm:pt modelId="{58CC5FA3-9C9F-4559-BD9F-0D456CFA9805}" type="pres">
      <dgm:prSet presAssocID="{C69CD31E-5A1F-4E6C-943F-71E8F38C739A}" presName="spacer" presStyleCnt="0"/>
      <dgm:spPr/>
    </dgm:pt>
    <dgm:pt modelId="{C5AC1E58-45DA-4A79-9E4A-56139F4C2E9E}" type="pres">
      <dgm:prSet presAssocID="{31B0406D-B99A-4649-8640-249C7D38F6FF}" presName="parentText" presStyleLbl="node1" presStyleIdx="1" presStyleCnt="3">
        <dgm:presLayoutVars>
          <dgm:chMax val="0"/>
          <dgm:bulletEnabled val="1"/>
        </dgm:presLayoutVars>
      </dgm:prSet>
      <dgm:spPr/>
      <dgm:t>
        <a:bodyPr/>
        <a:lstStyle/>
        <a:p>
          <a:endParaRPr lang="en-US"/>
        </a:p>
      </dgm:t>
    </dgm:pt>
    <dgm:pt modelId="{02176606-1B67-472B-9F48-033C862F5B43}" type="pres">
      <dgm:prSet presAssocID="{304A10CC-C271-494D-83A5-847F5AAC3678}" presName="spacer" presStyleCnt="0"/>
      <dgm:spPr/>
    </dgm:pt>
    <dgm:pt modelId="{5E7A577C-55EA-41DE-887C-6F50F2137F3A}" type="pres">
      <dgm:prSet presAssocID="{2AB8C21A-9802-4E5C-A5E8-5F613B8435A2}" presName="parentText" presStyleLbl="node1" presStyleIdx="2" presStyleCnt="3">
        <dgm:presLayoutVars>
          <dgm:chMax val="0"/>
          <dgm:bulletEnabled val="1"/>
        </dgm:presLayoutVars>
      </dgm:prSet>
      <dgm:spPr/>
      <dgm:t>
        <a:bodyPr/>
        <a:lstStyle/>
        <a:p>
          <a:endParaRPr lang="en-US"/>
        </a:p>
      </dgm:t>
    </dgm:pt>
  </dgm:ptLst>
  <dgm:cxnLst>
    <dgm:cxn modelId="{99A1FC1D-22F3-40DF-B907-27879B7FC9C7}" srcId="{96F75FE5-8117-4525-BA0E-255E6BADE3CC}" destId="{C6E33594-66C5-45BC-BC68-6F91B76A7D39}" srcOrd="0" destOrd="0" parTransId="{78DB8AE2-7230-4D85-82B4-CF55AEF80633}" sibTransId="{C69CD31E-5A1F-4E6C-943F-71E8F38C739A}"/>
    <dgm:cxn modelId="{7A669FDD-C247-41EB-8088-0D05B4F5386E}" type="presOf" srcId="{C6E33594-66C5-45BC-BC68-6F91B76A7D39}" destId="{CAEF3A43-B002-45C6-B344-57FCA859879A}" srcOrd="0" destOrd="0" presId="urn:microsoft.com/office/officeart/2005/8/layout/vList2"/>
    <dgm:cxn modelId="{92A38655-59CA-4761-A30E-DFC31302191A}" srcId="{96F75FE5-8117-4525-BA0E-255E6BADE3CC}" destId="{2AB8C21A-9802-4E5C-A5E8-5F613B8435A2}" srcOrd="2" destOrd="0" parTransId="{2DF09B29-6CA1-469E-83B3-24695C2AC742}" sibTransId="{F1384C0C-DB5B-40F0-99A2-597E066F42A8}"/>
    <dgm:cxn modelId="{0FEF6A8E-9D0D-40C7-A3FD-FEB8D7037629}" type="presOf" srcId="{2AB8C21A-9802-4E5C-A5E8-5F613B8435A2}" destId="{5E7A577C-55EA-41DE-887C-6F50F2137F3A}" srcOrd="0" destOrd="0" presId="urn:microsoft.com/office/officeart/2005/8/layout/vList2"/>
    <dgm:cxn modelId="{8318FB8F-B975-4ABD-A9B2-08B8FC2D632A}" type="presOf" srcId="{31B0406D-B99A-4649-8640-249C7D38F6FF}" destId="{C5AC1E58-45DA-4A79-9E4A-56139F4C2E9E}" srcOrd="0" destOrd="0" presId="urn:microsoft.com/office/officeart/2005/8/layout/vList2"/>
    <dgm:cxn modelId="{CE80B444-07CA-4182-AA5F-858E30970ECD}" type="presOf" srcId="{96F75FE5-8117-4525-BA0E-255E6BADE3CC}" destId="{B2A880E5-9114-46A5-A1C2-15CA80BE9EF0}" srcOrd="0" destOrd="0" presId="urn:microsoft.com/office/officeart/2005/8/layout/vList2"/>
    <dgm:cxn modelId="{B79787AA-A8D5-4036-857F-2C8BF0AADD1C}" srcId="{96F75FE5-8117-4525-BA0E-255E6BADE3CC}" destId="{31B0406D-B99A-4649-8640-249C7D38F6FF}" srcOrd="1" destOrd="0" parTransId="{2E36A53B-D08A-420E-8BEC-A6B26D4C34A8}" sibTransId="{304A10CC-C271-494D-83A5-847F5AAC3678}"/>
    <dgm:cxn modelId="{AC5D95AD-7DBB-4F22-B407-9DC6DC20D5D1}" type="presParOf" srcId="{B2A880E5-9114-46A5-A1C2-15CA80BE9EF0}" destId="{CAEF3A43-B002-45C6-B344-57FCA859879A}" srcOrd="0" destOrd="0" presId="urn:microsoft.com/office/officeart/2005/8/layout/vList2"/>
    <dgm:cxn modelId="{FB595DAB-0AAE-4C31-99B9-665C96A54377}" type="presParOf" srcId="{B2A880E5-9114-46A5-A1C2-15CA80BE9EF0}" destId="{58CC5FA3-9C9F-4559-BD9F-0D456CFA9805}" srcOrd="1" destOrd="0" presId="urn:microsoft.com/office/officeart/2005/8/layout/vList2"/>
    <dgm:cxn modelId="{85ECD556-E08B-41CE-AF27-6F65AAD763A7}" type="presParOf" srcId="{B2A880E5-9114-46A5-A1C2-15CA80BE9EF0}" destId="{C5AC1E58-45DA-4A79-9E4A-56139F4C2E9E}" srcOrd="2" destOrd="0" presId="urn:microsoft.com/office/officeart/2005/8/layout/vList2"/>
    <dgm:cxn modelId="{B09B08D6-804A-4D2F-AB6E-3FE371175484}" type="presParOf" srcId="{B2A880E5-9114-46A5-A1C2-15CA80BE9EF0}" destId="{02176606-1B67-472B-9F48-033C862F5B43}" srcOrd="3" destOrd="0" presId="urn:microsoft.com/office/officeart/2005/8/layout/vList2"/>
    <dgm:cxn modelId="{B4C72D77-3D85-4607-B418-564A0A5F6389}" type="presParOf" srcId="{B2A880E5-9114-46A5-A1C2-15CA80BE9EF0}" destId="{5E7A577C-55EA-41DE-887C-6F50F2137F3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EBAF4C9-CDC8-4836-B098-A207054D31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D5BD62-530A-485E-8B6A-3B042CDCA8CF}">
      <dgm:prSet/>
      <dgm:spPr>
        <a:solidFill>
          <a:srgbClr val="FF0000"/>
        </a:solidFill>
      </dgm:spPr>
      <dgm:t>
        <a:bodyPr/>
        <a:lstStyle/>
        <a:p>
          <a:pPr rtl="0"/>
          <a:r>
            <a:rPr lang="en-US" dirty="0" smtClean="0"/>
            <a:t>In what is the critical bilateral relationship of the 21st century, China should not be seen as a rival superpower to the United States. The US should instead adopt  a new paradigm, in which the real challenge lies in dissuading China from regional aggression while encouraging the country to contribute to the global order.</a:t>
          </a:r>
          <a:endParaRPr lang="en-US" dirty="0"/>
        </a:p>
      </dgm:t>
    </dgm:pt>
    <dgm:pt modelId="{B8436A35-BF80-4EDF-9EAA-32117274E38A}" type="parTrans" cxnId="{412BF32F-7681-42FF-B2AE-BB6BFB770E62}">
      <dgm:prSet/>
      <dgm:spPr/>
      <dgm:t>
        <a:bodyPr/>
        <a:lstStyle/>
        <a:p>
          <a:endParaRPr lang="en-US"/>
        </a:p>
      </dgm:t>
    </dgm:pt>
    <dgm:pt modelId="{02505225-D047-4E94-8EF2-C93B6D992230}" type="sibTrans" cxnId="{412BF32F-7681-42FF-B2AE-BB6BFB770E62}">
      <dgm:prSet/>
      <dgm:spPr/>
      <dgm:t>
        <a:bodyPr/>
        <a:lstStyle/>
        <a:p>
          <a:endParaRPr lang="en-US"/>
        </a:p>
      </dgm:t>
    </dgm:pt>
    <dgm:pt modelId="{6748B47D-1028-4564-BA27-BAB41927629F}" type="pres">
      <dgm:prSet presAssocID="{9EBAF4C9-CDC8-4836-B098-A207054D315F}" presName="linear" presStyleCnt="0">
        <dgm:presLayoutVars>
          <dgm:animLvl val="lvl"/>
          <dgm:resizeHandles val="exact"/>
        </dgm:presLayoutVars>
      </dgm:prSet>
      <dgm:spPr/>
      <dgm:t>
        <a:bodyPr/>
        <a:lstStyle/>
        <a:p>
          <a:endParaRPr lang="en-US"/>
        </a:p>
      </dgm:t>
    </dgm:pt>
    <dgm:pt modelId="{ABB6AA90-DF31-4311-8F9A-963D7B8CC8FA}" type="pres">
      <dgm:prSet presAssocID="{61D5BD62-530A-485E-8B6A-3B042CDCA8CF}" presName="parentText" presStyleLbl="node1" presStyleIdx="0" presStyleCnt="1">
        <dgm:presLayoutVars>
          <dgm:chMax val="0"/>
          <dgm:bulletEnabled val="1"/>
        </dgm:presLayoutVars>
      </dgm:prSet>
      <dgm:spPr/>
      <dgm:t>
        <a:bodyPr/>
        <a:lstStyle/>
        <a:p>
          <a:endParaRPr lang="en-US"/>
        </a:p>
      </dgm:t>
    </dgm:pt>
  </dgm:ptLst>
  <dgm:cxnLst>
    <dgm:cxn modelId="{412BF32F-7681-42FF-B2AE-BB6BFB770E62}" srcId="{9EBAF4C9-CDC8-4836-B098-A207054D315F}" destId="{61D5BD62-530A-485E-8B6A-3B042CDCA8CF}" srcOrd="0" destOrd="0" parTransId="{B8436A35-BF80-4EDF-9EAA-32117274E38A}" sibTransId="{02505225-D047-4E94-8EF2-C93B6D992230}"/>
    <dgm:cxn modelId="{A7D89F6F-1898-4B5D-B942-F0EF6E6855A2}" type="presOf" srcId="{9EBAF4C9-CDC8-4836-B098-A207054D315F}" destId="{6748B47D-1028-4564-BA27-BAB41927629F}" srcOrd="0" destOrd="0" presId="urn:microsoft.com/office/officeart/2005/8/layout/vList2"/>
    <dgm:cxn modelId="{E2ACEBA6-DABC-4275-8D08-EF9C59F79A6A}" type="presOf" srcId="{61D5BD62-530A-485E-8B6A-3B042CDCA8CF}" destId="{ABB6AA90-DF31-4311-8F9A-963D7B8CC8FA}" srcOrd="0" destOrd="0" presId="urn:microsoft.com/office/officeart/2005/8/layout/vList2"/>
    <dgm:cxn modelId="{2E2C7A3B-0375-44F2-9E3C-63150BFAB376}" type="presParOf" srcId="{6748B47D-1028-4564-BA27-BAB41927629F}" destId="{ABB6AA90-DF31-4311-8F9A-963D7B8CC8F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558623-19F3-4558-9FBF-35114F2356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46DAF7-56BB-4E50-8DC2-C94C025D50B7}">
      <dgm:prSet/>
      <dgm:spPr>
        <a:solidFill>
          <a:srgbClr val="7030A0"/>
        </a:solidFill>
      </dgm:spPr>
      <dgm:t>
        <a:bodyPr/>
        <a:lstStyle/>
        <a:p>
          <a:pPr rtl="0"/>
          <a:r>
            <a:rPr lang="en-US" b="1" dirty="0" smtClean="0"/>
            <a:t>Rise</a:t>
          </a:r>
          <a:r>
            <a:rPr lang="en-US" b="0" dirty="0" smtClean="0"/>
            <a:t> </a:t>
          </a:r>
          <a:r>
            <a:rPr lang="en-US" b="1" dirty="0" smtClean="0"/>
            <a:t>of the West accelerated dramatically around 1820 with the industrial revolution </a:t>
          </a:r>
          <a:endParaRPr lang="en-US" dirty="0"/>
        </a:p>
      </dgm:t>
    </dgm:pt>
    <dgm:pt modelId="{176ACB88-6A4A-48C0-9685-48A908309F98}" type="parTrans" cxnId="{33D2144F-0DE6-4166-9E46-882E607BE4B5}">
      <dgm:prSet/>
      <dgm:spPr/>
      <dgm:t>
        <a:bodyPr/>
        <a:lstStyle/>
        <a:p>
          <a:endParaRPr lang="en-US"/>
        </a:p>
      </dgm:t>
    </dgm:pt>
    <dgm:pt modelId="{B3074848-BE08-4925-B501-62FA4A35207D}" type="sibTrans" cxnId="{33D2144F-0DE6-4166-9E46-882E607BE4B5}">
      <dgm:prSet/>
      <dgm:spPr/>
      <dgm:t>
        <a:bodyPr/>
        <a:lstStyle/>
        <a:p>
          <a:endParaRPr lang="en-US"/>
        </a:p>
      </dgm:t>
    </dgm:pt>
    <dgm:pt modelId="{737D5A32-24A3-4EDD-99C3-3262E646C790}" type="pres">
      <dgm:prSet presAssocID="{12558623-19F3-4558-9FBF-35114F23566D}" presName="linear" presStyleCnt="0">
        <dgm:presLayoutVars>
          <dgm:animLvl val="lvl"/>
          <dgm:resizeHandles val="exact"/>
        </dgm:presLayoutVars>
      </dgm:prSet>
      <dgm:spPr/>
      <dgm:t>
        <a:bodyPr/>
        <a:lstStyle/>
        <a:p>
          <a:endParaRPr lang="en-US"/>
        </a:p>
      </dgm:t>
    </dgm:pt>
    <dgm:pt modelId="{B8190141-7E92-40D0-A343-A32F4E6093BE}" type="pres">
      <dgm:prSet presAssocID="{BB46DAF7-56BB-4E50-8DC2-C94C025D50B7}" presName="parentText" presStyleLbl="node1" presStyleIdx="0" presStyleCnt="1">
        <dgm:presLayoutVars>
          <dgm:chMax val="0"/>
          <dgm:bulletEnabled val="1"/>
        </dgm:presLayoutVars>
      </dgm:prSet>
      <dgm:spPr/>
      <dgm:t>
        <a:bodyPr/>
        <a:lstStyle/>
        <a:p>
          <a:endParaRPr lang="en-US"/>
        </a:p>
      </dgm:t>
    </dgm:pt>
  </dgm:ptLst>
  <dgm:cxnLst>
    <dgm:cxn modelId="{33D2144F-0DE6-4166-9E46-882E607BE4B5}" srcId="{12558623-19F3-4558-9FBF-35114F23566D}" destId="{BB46DAF7-56BB-4E50-8DC2-C94C025D50B7}" srcOrd="0" destOrd="0" parTransId="{176ACB88-6A4A-48C0-9685-48A908309F98}" sibTransId="{B3074848-BE08-4925-B501-62FA4A35207D}"/>
    <dgm:cxn modelId="{68F29D53-0CA8-4651-8A8E-C0CDBD4CD48F}" type="presOf" srcId="{BB46DAF7-56BB-4E50-8DC2-C94C025D50B7}" destId="{B8190141-7E92-40D0-A343-A32F4E6093BE}" srcOrd="0" destOrd="0" presId="urn:microsoft.com/office/officeart/2005/8/layout/vList2"/>
    <dgm:cxn modelId="{ED30B399-E023-40D5-8BE5-7EC1B35D40C9}" type="presOf" srcId="{12558623-19F3-4558-9FBF-35114F23566D}" destId="{737D5A32-24A3-4EDD-99C3-3262E646C790}" srcOrd="0" destOrd="0" presId="urn:microsoft.com/office/officeart/2005/8/layout/vList2"/>
    <dgm:cxn modelId="{22C7E152-C97A-4B87-B1B2-72D3CEAC9565}" type="presParOf" srcId="{737D5A32-24A3-4EDD-99C3-3262E646C790}" destId="{B8190141-7E92-40D0-A343-A32F4E6093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CCABEB-3F9F-4BA5-B1A6-6A4371D0C8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347BEF3-26D8-4416-B4F1-AF164692CB4C}">
      <dgm:prSet/>
      <dgm:spPr>
        <a:solidFill>
          <a:schemeClr val="tx1"/>
        </a:solidFill>
      </dgm:spPr>
      <dgm:t>
        <a:bodyPr/>
        <a:lstStyle/>
        <a:p>
          <a:pPr rtl="0"/>
          <a:r>
            <a:rPr lang="en-US" b="1" dirty="0" smtClean="0"/>
            <a:t>In the closing years of the nineteenth century, the United States became the most powerful nation since imperial Rome </a:t>
          </a:r>
          <a:endParaRPr lang="en-US" dirty="0"/>
        </a:p>
      </dgm:t>
    </dgm:pt>
    <dgm:pt modelId="{57607535-5D79-4BA8-A424-3121CD7D2077}" type="parTrans" cxnId="{5E7EE872-87D5-4CB0-9541-9B5A0BFE1ADD}">
      <dgm:prSet/>
      <dgm:spPr/>
      <dgm:t>
        <a:bodyPr/>
        <a:lstStyle/>
        <a:p>
          <a:endParaRPr lang="en-US"/>
        </a:p>
      </dgm:t>
    </dgm:pt>
    <dgm:pt modelId="{36A7BD95-EA72-499A-8CAF-596A8B3091AD}" type="sibTrans" cxnId="{5E7EE872-87D5-4CB0-9541-9B5A0BFE1ADD}">
      <dgm:prSet/>
      <dgm:spPr/>
      <dgm:t>
        <a:bodyPr/>
        <a:lstStyle/>
        <a:p>
          <a:endParaRPr lang="en-US"/>
        </a:p>
      </dgm:t>
    </dgm:pt>
    <dgm:pt modelId="{5F55D92B-2140-4F4B-A7D2-0369F05F362B}">
      <dgm:prSet/>
      <dgm:spPr>
        <a:solidFill>
          <a:srgbClr val="C00000"/>
        </a:solidFill>
      </dgm:spPr>
      <dgm:t>
        <a:bodyPr/>
        <a:lstStyle/>
        <a:p>
          <a:pPr rtl="0"/>
          <a:r>
            <a:rPr lang="en-US" b="1" dirty="0" smtClean="0"/>
            <a:t>For most of the last century, the US has dominated global economics, politics, science and culture</a:t>
          </a:r>
          <a:endParaRPr lang="en-US" dirty="0"/>
        </a:p>
      </dgm:t>
    </dgm:pt>
    <dgm:pt modelId="{97223724-4B4A-422E-AD79-0C0AD6008CBC}" type="parTrans" cxnId="{72221797-5484-479F-9EE9-A6657D707560}">
      <dgm:prSet/>
      <dgm:spPr/>
      <dgm:t>
        <a:bodyPr/>
        <a:lstStyle/>
        <a:p>
          <a:endParaRPr lang="en-US"/>
        </a:p>
      </dgm:t>
    </dgm:pt>
    <dgm:pt modelId="{E3CDD729-4CFE-4AA2-BE8D-0C7A0B156C3A}" type="sibTrans" cxnId="{72221797-5484-479F-9EE9-A6657D707560}">
      <dgm:prSet/>
      <dgm:spPr/>
      <dgm:t>
        <a:bodyPr/>
        <a:lstStyle/>
        <a:p>
          <a:endParaRPr lang="en-US"/>
        </a:p>
      </dgm:t>
    </dgm:pt>
    <dgm:pt modelId="{5DD2840F-547A-46AB-B1AE-2EF1A798030F}">
      <dgm:prSet/>
      <dgm:spPr>
        <a:solidFill>
          <a:srgbClr val="002060"/>
        </a:solidFill>
      </dgm:spPr>
      <dgm:t>
        <a:bodyPr/>
        <a:lstStyle/>
        <a:p>
          <a:pPr rtl="0"/>
          <a:r>
            <a:rPr lang="en-US" b="1" dirty="0" smtClean="0"/>
            <a:t>Since World War II that dominance has been unrivaled, unprecedented in modern history</a:t>
          </a:r>
          <a:r>
            <a:rPr lang="en-US" b="1" smtClean="0"/>
            <a:t>. </a:t>
          </a:r>
          <a:endParaRPr lang="en-US" dirty="0"/>
        </a:p>
      </dgm:t>
    </dgm:pt>
    <dgm:pt modelId="{AE3A3ED0-2304-44D1-9140-D957BB4D05B8}" type="parTrans" cxnId="{9EE18A30-D1AF-41BB-A223-6EA3B9BFF82D}">
      <dgm:prSet/>
      <dgm:spPr/>
      <dgm:t>
        <a:bodyPr/>
        <a:lstStyle/>
        <a:p>
          <a:endParaRPr lang="en-US"/>
        </a:p>
      </dgm:t>
    </dgm:pt>
    <dgm:pt modelId="{223295DA-518E-4F82-BD35-167F68E225F2}" type="sibTrans" cxnId="{9EE18A30-D1AF-41BB-A223-6EA3B9BFF82D}">
      <dgm:prSet/>
      <dgm:spPr/>
      <dgm:t>
        <a:bodyPr/>
        <a:lstStyle/>
        <a:p>
          <a:endParaRPr lang="en-US"/>
        </a:p>
      </dgm:t>
    </dgm:pt>
    <dgm:pt modelId="{2E8E29D0-F631-4627-A393-7FA28CB02F5B}" type="pres">
      <dgm:prSet presAssocID="{0CCCABEB-3F9F-4BA5-B1A6-6A4371D0C8AC}" presName="diagram" presStyleCnt="0">
        <dgm:presLayoutVars>
          <dgm:dir/>
          <dgm:resizeHandles val="exact"/>
        </dgm:presLayoutVars>
      </dgm:prSet>
      <dgm:spPr/>
      <dgm:t>
        <a:bodyPr/>
        <a:lstStyle/>
        <a:p>
          <a:endParaRPr lang="en-US"/>
        </a:p>
      </dgm:t>
    </dgm:pt>
    <dgm:pt modelId="{78740DE9-5891-473E-AF51-E52778BA8482}" type="pres">
      <dgm:prSet presAssocID="{A347BEF3-26D8-4416-B4F1-AF164692CB4C}" presName="node" presStyleLbl="node1" presStyleIdx="0" presStyleCnt="3">
        <dgm:presLayoutVars>
          <dgm:bulletEnabled val="1"/>
        </dgm:presLayoutVars>
      </dgm:prSet>
      <dgm:spPr/>
      <dgm:t>
        <a:bodyPr/>
        <a:lstStyle/>
        <a:p>
          <a:endParaRPr lang="en-US"/>
        </a:p>
      </dgm:t>
    </dgm:pt>
    <dgm:pt modelId="{1B54BE5F-8AF6-4040-999E-31819DE4E238}" type="pres">
      <dgm:prSet presAssocID="{36A7BD95-EA72-499A-8CAF-596A8B3091AD}" presName="sibTrans" presStyleCnt="0"/>
      <dgm:spPr/>
    </dgm:pt>
    <dgm:pt modelId="{8B7A9E0D-BE47-4330-916C-8CDAA1A2B650}" type="pres">
      <dgm:prSet presAssocID="{5F55D92B-2140-4F4B-A7D2-0369F05F362B}" presName="node" presStyleLbl="node1" presStyleIdx="1" presStyleCnt="3">
        <dgm:presLayoutVars>
          <dgm:bulletEnabled val="1"/>
        </dgm:presLayoutVars>
      </dgm:prSet>
      <dgm:spPr/>
      <dgm:t>
        <a:bodyPr/>
        <a:lstStyle/>
        <a:p>
          <a:endParaRPr lang="en-US"/>
        </a:p>
      </dgm:t>
    </dgm:pt>
    <dgm:pt modelId="{2C29F42E-BA7A-4848-A02E-3AB86E4E9487}" type="pres">
      <dgm:prSet presAssocID="{E3CDD729-4CFE-4AA2-BE8D-0C7A0B156C3A}" presName="sibTrans" presStyleCnt="0"/>
      <dgm:spPr/>
    </dgm:pt>
    <dgm:pt modelId="{10171763-D464-4CA7-8B49-E56484553F81}" type="pres">
      <dgm:prSet presAssocID="{5DD2840F-547A-46AB-B1AE-2EF1A798030F}" presName="node" presStyleLbl="node1" presStyleIdx="2" presStyleCnt="3">
        <dgm:presLayoutVars>
          <dgm:bulletEnabled val="1"/>
        </dgm:presLayoutVars>
      </dgm:prSet>
      <dgm:spPr/>
      <dgm:t>
        <a:bodyPr/>
        <a:lstStyle/>
        <a:p>
          <a:endParaRPr lang="en-US"/>
        </a:p>
      </dgm:t>
    </dgm:pt>
  </dgm:ptLst>
  <dgm:cxnLst>
    <dgm:cxn modelId="{DA192161-4C06-4301-A918-9897A90E82BD}" type="presOf" srcId="{5DD2840F-547A-46AB-B1AE-2EF1A798030F}" destId="{10171763-D464-4CA7-8B49-E56484553F81}" srcOrd="0" destOrd="0" presId="urn:microsoft.com/office/officeart/2005/8/layout/default"/>
    <dgm:cxn modelId="{6D93C6FF-EC50-4E17-9296-D592553712BC}" type="presOf" srcId="{5F55D92B-2140-4F4B-A7D2-0369F05F362B}" destId="{8B7A9E0D-BE47-4330-916C-8CDAA1A2B650}" srcOrd="0" destOrd="0" presId="urn:microsoft.com/office/officeart/2005/8/layout/default"/>
    <dgm:cxn modelId="{22838F1D-26FD-497C-9C24-9878EC5CC7C4}" type="presOf" srcId="{A347BEF3-26D8-4416-B4F1-AF164692CB4C}" destId="{78740DE9-5891-473E-AF51-E52778BA8482}" srcOrd="0" destOrd="0" presId="urn:microsoft.com/office/officeart/2005/8/layout/default"/>
    <dgm:cxn modelId="{5E7EE872-87D5-4CB0-9541-9B5A0BFE1ADD}" srcId="{0CCCABEB-3F9F-4BA5-B1A6-6A4371D0C8AC}" destId="{A347BEF3-26D8-4416-B4F1-AF164692CB4C}" srcOrd="0" destOrd="0" parTransId="{57607535-5D79-4BA8-A424-3121CD7D2077}" sibTransId="{36A7BD95-EA72-499A-8CAF-596A8B3091AD}"/>
    <dgm:cxn modelId="{9EE18A30-D1AF-41BB-A223-6EA3B9BFF82D}" srcId="{0CCCABEB-3F9F-4BA5-B1A6-6A4371D0C8AC}" destId="{5DD2840F-547A-46AB-B1AE-2EF1A798030F}" srcOrd="2" destOrd="0" parTransId="{AE3A3ED0-2304-44D1-9140-D957BB4D05B8}" sibTransId="{223295DA-518E-4F82-BD35-167F68E225F2}"/>
    <dgm:cxn modelId="{72221797-5484-479F-9EE9-A6657D707560}" srcId="{0CCCABEB-3F9F-4BA5-B1A6-6A4371D0C8AC}" destId="{5F55D92B-2140-4F4B-A7D2-0369F05F362B}" srcOrd="1" destOrd="0" parTransId="{97223724-4B4A-422E-AD79-0C0AD6008CBC}" sibTransId="{E3CDD729-4CFE-4AA2-BE8D-0C7A0B156C3A}"/>
    <dgm:cxn modelId="{2B8712DF-F74B-4785-8F74-44FC97C36ABC}" type="presOf" srcId="{0CCCABEB-3F9F-4BA5-B1A6-6A4371D0C8AC}" destId="{2E8E29D0-F631-4627-A393-7FA28CB02F5B}" srcOrd="0" destOrd="0" presId="urn:microsoft.com/office/officeart/2005/8/layout/default"/>
    <dgm:cxn modelId="{61B8539F-8E12-443A-8A86-E6FCDC5C97CE}" type="presParOf" srcId="{2E8E29D0-F631-4627-A393-7FA28CB02F5B}" destId="{78740DE9-5891-473E-AF51-E52778BA8482}" srcOrd="0" destOrd="0" presId="urn:microsoft.com/office/officeart/2005/8/layout/default"/>
    <dgm:cxn modelId="{4ECD3E64-48DD-469F-AF4E-F114C19AF0D2}" type="presParOf" srcId="{2E8E29D0-F631-4627-A393-7FA28CB02F5B}" destId="{1B54BE5F-8AF6-4040-999E-31819DE4E238}" srcOrd="1" destOrd="0" presId="urn:microsoft.com/office/officeart/2005/8/layout/default"/>
    <dgm:cxn modelId="{822EA73D-EDDA-4C79-9883-0BB0B677C90C}" type="presParOf" srcId="{2E8E29D0-F631-4627-A393-7FA28CB02F5B}" destId="{8B7A9E0D-BE47-4330-916C-8CDAA1A2B650}" srcOrd="2" destOrd="0" presId="urn:microsoft.com/office/officeart/2005/8/layout/default"/>
    <dgm:cxn modelId="{012C1EE1-4D09-4F8D-9FD9-A7723DBB05C9}" type="presParOf" srcId="{2E8E29D0-F631-4627-A393-7FA28CB02F5B}" destId="{2C29F42E-BA7A-4848-A02E-3AB86E4E9487}" srcOrd="3" destOrd="0" presId="urn:microsoft.com/office/officeart/2005/8/layout/default"/>
    <dgm:cxn modelId="{D10FFC76-BA20-432A-8E27-E89520939A76}" type="presParOf" srcId="{2E8E29D0-F631-4627-A393-7FA28CB02F5B}" destId="{10171763-D464-4CA7-8B49-E56484553F8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1B0A2E-D86F-4E81-992E-D9697644519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55CE786B-E3AD-4A89-ACAA-5F1A86ADFD99}">
      <dgm:prSet/>
      <dgm:spPr>
        <a:solidFill>
          <a:srgbClr val="FF0000"/>
        </a:solidFill>
      </dgm:spPr>
      <dgm:t>
        <a:bodyPr/>
        <a:lstStyle/>
        <a:p>
          <a:pPr rtl="0"/>
          <a:r>
            <a:rPr lang="en-US" b="1" smtClean="0"/>
            <a:t>WORLD BANK</a:t>
          </a:r>
          <a:endParaRPr lang="en-US"/>
        </a:p>
      </dgm:t>
    </dgm:pt>
    <dgm:pt modelId="{1EE0C123-843E-46DF-A278-EBF90377EDC4}" type="parTrans" cxnId="{5FD63111-02C9-49EE-913B-28266E8E88DC}">
      <dgm:prSet/>
      <dgm:spPr/>
      <dgm:t>
        <a:bodyPr/>
        <a:lstStyle/>
        <a:p>
          <a:endParaRPr lang="en-US"/>
        </a:p>
      </dgm:t>
    </dgm:pt>
    <dgm:pt modelId="{8BE90DE6-4783-42D0-9B07-DD4BB75500B9}" type="sibTrans" cxnId="{5FD63111-02C9-49EE-913B-28266E8E88DC}">
      <dgm:prSet/>
      <dgm:spPr/>
      <dgm:t>
        <a:bodyPr/>
        <a:lstStyle/>
        <a:p>
          <a:endParaRPr lang="en-US"/>
        </a:p>
      </dgm:t>
    </dgm:pt>
    <dgm:pt modelId="{2B87DF07-89B4-4CE4-BF6B-046A670ABBCD}">
      <dgm:prSet/>
      <dgm:spPr>
        <a:solidFill>
          <a:srgbClr val="002060"/>
        </a:solidFill>
      </dgm:spPr>
      <dgm:t>
        <a:bodyPr/>
        <a:lstStyle/>
        <a:p>
          <a:pPr rtl="0"/>
          <a:r>
            <a:rPr lang="en-US" b="1" dirty="0" smtClean="0"/>
            <a:t>IMF</a:t>
          </a:r>
          <a:endParaRPr lang="en-US" dirty="0"/>
        </a:p>
      </dgm:t>
    </dgm:pt>
    <dgm:pt modelId="{29FCD418-C1C9-48F3-BFF6-73197D501CBD}" type="parTrans" cxnId="{75AB42E3-A3AB-47DF-B73F-7979B5B505BF}">
      <dgm:prSet/>
      <dgm:spPr/>
      <dgm:t>
        <a:bodyPr/>
        <a:lstStyle/>
        <a:p>
          <a:endParaRPr lang="en-US"/>
        </a:p>
      </dgm:t>
    </dgm:pt>
    <dgm:pt modelId="{C68E4329-3BEC-41A3-9A48-67380250101E}" type="sibTrans" cxnId="{75AB42E3-A3AB-47DF-B73F-7979B5B505BF}">
      <dgm:prSet/>
      <dgm:spPr/>
      <dgm:t>
        <a:bodyPr/>
        <a:lstStyle/>
        <a:p>
          <a:endParaRPr lang="en-US"/>
        </a:p>
      </dgm:t>
    </dgm:pt>
    <dgm:pt modelId="{365AEBEE-6353-481B-8E7C-6CDA40A73DE4}">
      <dgm:prSet/>
      <dgm:spPr>
        <a:solidFill>
          <a:schemeClr val="tx1"/>
        </a:solidFill>
      </dgm:spPr>
      <dgm:t>
        <a:bodyPr/>
        <a:lstStyle/>
        <a:p>
          <a:pPr rtl="0"/>
          <a:r>
            <a:rPr lang="en-US" b="1" smtClean="0"/>
            <a:t>GATT </a:t>
          </a:r>
          <a:endParaRPr lang="en-US"/>
        </a:p>
      </dgm:t>
    </dgm:pt>
    <dgm:pt modelId="{F2C27C07-85A5-419D-BF37-AA7078674D4C}" type="parTrans" cxnId="{ADE983FF-4E5A-4C11-A1C7-10AAF9A7F88B}">
      <dgm:prSet/>
      <dgm:spPr/>
      <dgm:t>
        <a:bodyPr/>
        <a:lstStyle/>
        <a:p>
          <a:endParaRPr lang="en-US"/>
        </a:p>
      </dgm:t>
    </dgm:pt>
    <dgm:pt modelId="{5DAE3351-5031-4967-B8C0-B283BAB7922D}" type="sibTrans" cxnId="{ADE983FF-4E5A-4C11-A1C7-10AAF9A7F88B}">
      <dgm:prSet/>
      <dgm:spPr/>
      <dgm:t>
        <a:bodyPr/>
        <a:lstStyle/>
        <a:p>
          <a:endParaRPr lang="en-US"/>
        </a:p>
      </dgm:t>
    </dgm:pt>
    <dgm:pt modelId="{755601A3-5A11-444F-A542-FB1D07FE1D17}" type="pres">
      <dgm:prSet presAssocID="{E71B0A2E-D86F-4E81-992E-D96976445197}" presName="Name0" presStyleCnt="0">
        <dgm:presLayoutVars>
          <dgm:dir/>
          <dgm:resizeHandles val="exact"/>
        </dgm:presLayoutVars>
      </dgm:prSet>
      <dgm:spPr/>
      <dgm:t>
        <a:bodyPr/>
        <a:lstStyle/>
        <a:p>
          <a:endParaRPr lang="en-US"/>
        </a:p>
      </dgm:t>
    </dgm:pt>
    <dgm:pt modelId="{F2D2888C-6EDE-4489-A1BE-8828534B2D6E}" type="pres">
      <dgm:prSet presAssocID="{55CE786B-E3AD-4A89-ACAA-5F1A86ADFD99}" presName="node" presStyleLbl="node1" presStyleIdx="0" presStyleCnt="3">
        <dgm:presLayoutVars>
          <dgm:bulletEnabled val="1"/>
        </dgm:presLayoutVars>
      </dgm:prSet>
      <dgm:spPr/>
      <dgm:t>
        <a:bodyPr/>
        <a:lstStyle/>
        <a:p>
          <a:endParaRPr lang="en-US"/>
        </a:p>
      </dgm:t>
    </dgm:pt>
    <dgm:pt modelId="{6B236085-1E97-4C67-8095-4700D77889A8}" type="pres">
      <dgm:prSet presAssocID="{8BE90DE6-4783-42D0-9B07-DD4BB75500B9}" presName="sibTrans" presStyleCnt="0"/>
      <dgm:spPr/>
    </dgm:pt>
    <dgm:pt modelId="{DCBCCEA7-1D0A-452D-A9D5-4AD4D3138B73}" type="pres">
      <dgm:prSet presAssocID="{2B87DF07-89B4-4CE4-BF6B-046A670ABBCD}" presName="node" presStyleLbl="node1" presStyleIdx="1" presStyleCnt="3">
        <dgm:presLayoutVars>
          <dgm:bulletEnabled val="1"/>
        </dgm:presLayoutVars>
      </dgm:prSet>
      <dgm:spPr/>
      <dgm:t>
        <a:bodyPr/>
        <a:lstStyle/>
        <a:p>
          <a:endParaRPr lang="en-US"/>
        </a:p>
      </dgm:t>
    </dgm:pt>
    <dgm:pt modelId="{ACEDD1EF-E837-44B8-AB86-D6844A5DC6A6}" type="pres">
      <dgm:prSet presAssocID="{C68E4329-3BEC-41A3-9A48-67380250101E}" presName="sibTrans" presStyleCnt="0"/>
      <dgm:spPr/>
    </dgm:pt>
    <dgm:pt modelId="{49CEFA9F-6F44-4C2F-AAA8-630904740167}" type="pres">
      <dgm:prSet presAssocID="{365AEBEE-6353-481B-8E7C-6CDA40A73DE4}" presName="node" presStyleLbl="node1" presStyleIdx="2" presStyleCnt="3">
        <dgm:presLayoutVars>
          <dgm:bulletEnabled val="1"/>
        </dgm:presLayoutVars>
      </dgm:prSet>
      <dgm:spPr/>
      <dgm:t>
        <a:bodyPr/>
        <a:lstStyle/>
        <a:p>
          <a:endParaRPr lang="en-US"/>
        </a:p>
      </dgm:t>
    </dgm:pt>
  </dgm:ptLst>
  <dgm:cxnLst>
    <dgm:cxn modelId="{5FD63111-02C9-49EE-913B-28266E8E88DC}" srcId="{E71B0A2E-D86F-4E81-992E-D96976445197}" destId="{55CE786B-E3AD-4A89-ACAA-5F1A86ADFD99}" srcOrd="0" destOrd="0" parTransId="{1EE0C123-843E-46DF-A278-EBF90377EDC4}" sibTransId="{8BE90DE6-4783-42D0-9B07-DD4BB75500B9}"/>
    <dgm:cxn modelId="{3E618E0B-A5A7-40CF-8258-037B9FE382CF}" type="presOf" srcId="{E71B0A2E-D86F-4E81-992E-D96976445197}" destId="{755601A3-5A11-444F-A542-FB1D07FE1D17}" srcOrd="0" destOrd="0" presId="urn:microsoft.com/office/officeart/2005/8/layout/hList6"/>
    <dgm:cxn modelId="{0191EECA-20A7-4677-ADD1-E3938C892FF5}" type="presOf" srcId="{2B87DF07-89B4-4CE4-BF6B-046A670ABBCD}" destId="{DCBCCEA7-1D0A-452D-A9D5-4AD4D3138B73}" srcOrd="0" destOrd="0" presId="urn:microsoft.com/office/officeart/2005/8/layout/hList6"/>
    <dgm:cxn modelId="{ADE983FF-4E5A-4C11-A1C7-10AAF9A7F88B}" srcId="{E71B0A2E-D86F-4E81-992E-D96976445197}" destId="{365AEBEE-6353-481B-8E7C-6CDA40A73DE4}" srcOrd="2" destOrd="0" parTransId="{F2C27C07-85A5-419D-BF37-AA7078674D4C}" sibTransId="{5DAE3351-5031-4967-B8C0-B283BAB7922D}"/>
    <dgm:cxn modelId="{841679B8-4876-4C6A-B971-12248E31991D}" type="presOf" srcId="{55CE786B-E3AD-4A89-ACAA-5F1A86ADFD99}" destId="{F2D2888C-6EDE-4489-A1BE-8828534B2D6E}" srcOrd="0" destOrd="0" presId="urn:microsoft.com/office/officeart/2005/8/layout/hList6"/>
    <dgm:cxn modelId="{FD6075DA-A6E0-4A80-AC47-D781E90BB23A}" type="presOf" srcId="{365AEBEE-6353-481B-8E7C-6CDA40A73DE4}" destId="{49CEFA9F-6F44-4C2F-AAA8-630904740167}" srcOrd="0" destOrd="0" presId="urn:microsoft.com/office/officeart/2005/8/layout/hList6"/>
    <dgm:cxn modelId="{75AB42E3-A3AB-47DF-B73F-7979B5B505BF}" srcId="{E71B0A2E-D86F-4E81-992E-D96976445197}" destId="{2B87DF07-89B4-4CE4-BF6B-046A670ABBCD}" srcOrd="1" destOrd="0" parTransId="{29FCD418-C1C9-48F3-BFF6-73197D501CBD}" sibTransId="{C68E4329-3BEC-41A3-9A48-67380250101E}"/>
    <dgm:cxn modelId="{676592F4-FC0B-4A2A-94C3-4121FC26EA0E}" type="presParOf" srcId="{755601A3-5A11-444F-A542-FB1D07FE1D17}" destId="{F2D2888C-6EDE-4489-A1BE-8828534B2D6E}" srcOrd="0" destOrd="0" presId="urn:microsoft.com/office/officeart/2005/8/layout/hList6"/>
    <dgm:cxn modelId="{529D1104-262D-4AD7-BE56-CB949A246B76}" type="presParOf" srcId="{755601A3-5A11-444F-A542-FB1D07FE1D17}" destId="{6B236085-1E97-4C67-8095-4700D77889A8}" srcOrd="1" destOrd="0" presId="urn:microsoft.com/office/officeart/2005/8/layout/hList6"/>
    <dgm:cxn modelId="{650D8B53-A9FB-401C-88D5-CDCC49E72845}" type="presParOf" srcId="{755601A3-5A11-444F-A542-FB1D07FE1D17}" destId="{DCBCCEA7-1D0A-452D-A9D5-4AD4D3138B73}" srcOrd="2" destOrd="0" presId="urn:microsoft.com/office/officeart/2005/8/layout/hList6"/>
    <dgm:cxn modelId="{5AE8DC16-B8B0-413F-8E5A-780FE9A8AE5F}" type="presParOf" srcId="{755601A3-5A11-444F-A542-FB1D07FE1D17}" destId="{ACEDD1EF-E837-44B8-AB86-D6844A5DC6A6}" srcOrd="3" destOrd="0" presId="urn:microsoft.com/office/officeart/2005/8/layout/hList6"/>
    <dgm:cxn modelId="{1BC3B95D-D100-4131-9C71-A0D4FCDCFAD4}" type="presParOf" srcId="{755601A3-5A11-444F-A542-FB1D07FE1D17}" destId="{49CEFA9F-6F44-4C2F-AAA8-630904740167}"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69575B-D57B-40BF-A600-DB4149DFDB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802AEA-06F0-4B2A-9E08-20628AFE06AC}">
      <dgm:prSet/>
      <dgm:spPr>
        <a:solidFill>
          <a:srgbClr val="7030A0"/>
        </a:solidFill>
      </dgm:spPr>
      <dgm:t>
        <a:bodyPr/>
        <a:lstStyle/>
        <a:p>
          <a:pPr rtl="0"/>
          <a:r>
            <a:rPr lang="en-US" dirty="0" smtClean="0"/>
            <a:t>1) Export oriented manufacturing: greatly assisted by outsourcing of jobs by American and European MNCs to China</a:t>
          </a:r>
          <a:endParaRPr lang="en-US" dirty="0"/>
        </a:p>
      </dgm:t>
    </dgm:pt>
    <dgm:pt modelId="{F3E0B2C9-8E58-4A40-B3C9-07E12CDC3A4D}" type="parTrans" cxnId="{682EEA06-477B-453E-AA5A-CB520DB25568}">
      <dgm:prSet/>
      <dgm:spPr/>
      <dgm:t>
        <a:bodyPr/>
        <a:lstStyle/>
        <a:p>
          <a:endParaRPr lang="en-US"/>
        </a:p>
      </dgm:t>
    </dgm:pt>
    <dgm:pt modelId="{184D08D0-40E8-42B6-9BE5-A0DF93CF6F66}" type="sibTrans" cxnId="{682EEA06-477B-453E-AA5A-CB520DB25568}">
      <dgm:prSet/>
      <dgm:spPr/>
      <dgm:t>
        <a:bodyPr/>
        <a:lstStyle/>
        <a:p>
          <a:endParaRPr lang="en-US"/>
        </a:p>
      </dgm:t>
    </dgm:pt>
    <dgm:pt modelId="{2117FACD-36E8-4EDC-B565-1BF6C7BC3B8D}">
      <dgm:prSet/>
      <dgm:spPr>
        <a:solidFill>
          <a:srgbClr val="FF0000"/>
        </a:solidFill>
      </dgm:spPr>
      <dgm:t>
        <a:bodyPr/>
        <a:lstStyle/>
        <a:p>
          <a:pPr rtl="0"/>
          <a:r>
            <a:rPr lang="en-US" dirty="0" smtClean="0"/>
            <a:t>2) construction: massive urbanization and infrastructure expenditures by the government </a:t>
          </a:r>
          <a:endParaRPr lang="en-US" dirty="0"/>
        </a:p>
      </dgm:t>
    </dgm:pt>
    <dgm:pt modelId="{7BB9BDC7-AABB-4902-8054-D19E71EA160B}" type="parTrans" cxnId="{B449CC96-4B5B-49FD-90C0-63D053BFB0D9}">
      <dgm:prSet/>
      <dgm:spPr/>
      <dgm:t>
        <a:bodyPr/>
        <a:lstStyle/>
        <a:p>
          <a:endParaRPr lang="en-US"/>
        </a:p>
      </dgm:t>
    </dgm:pt>
    <dgm:pt modelId="{DF13EC48-9936-432B-B43C-0442DB408EAC}" type="sibTrans" cxnId="{B449CC96-4B5B-49FD-90C0-63D053BFB0D9}">
      <dgm:prSet/>
      <dgm:spPr/>
      <dgm:t>
        <a:bodyPr/>
        <a:lstStyle/>
        <a:p>
          <a:endParaRPr lang="en-US"/>
        </a:p>
      </dgm:t>
    </dgm:pt>
    <dgm:pt modelId="{2802DB0A-9E70-49D1-AE91-F87E32A01098}" type="pres">
      <dgm:prSet presAssocID="{ED69575B-D57B-40BF-A600-DB4149DFDBD1}" presName="linear" presStyleCnt="0">
        <dgm:presLayoutVars>
          <dgm:animLvl val="lvl"/>
          <dgm:resizeHandles val="exact"/>
        </dgm:presLayoutVars>
      </dgm:prSet>
      <dgm:spPr/>
      <dgm:t>
        <a:bodyPr/>
        <a:lstStyle/>
        <a:p>
          <a:endParaRPr lang="en-US"/>
        </a:p>
      </dgm:t>
    </dgm:pt>
    <dgm:pt modelId="{A8D5A18F-E7C8-43F3-AC75-C97FF38A7FA7}" type="pres">
      <dgm:prSet presAssocID="{11802AEA-06F0-4B2A-9E08-20628AFE06AC}" presName="parentText" presStyleLbl="node1" presStyleIdx="0" presStyleCnt="2">
        <dgm:presLayoutVars>
          <dgm:chMax val="0"/>
          <dgm:bulletEnabled val="1"/>
        </dgm:presLayoutVars>
      </dgm:prSet>
      <dgm:spPr/>
      <dgm:t>
        <a:bodyPr/>
        <a:lstStyle/>
        <a:p>
          <a:endParaRPr lang="en-US"/>
        </a:p>
      </dgm:t>
    </dgm:pt>
    <dgm:pt modelId="{85A83A32-3912-4713-91B9-A9821AC6B706}" type="pres">
      <dgm:prSet presAssocID="{184D08D0-40E8-42B6-9BE5-A0DF93CF6F66}" presName="spacer" presStyleCnt="0"/>
      <dgm:spPr/>
    </dgm:pt>
    <dgm:pt modelId="{4EFB722A-C5EB-482D-B499-7F5EECA3FB4A}" type="pres">
      <dgm:prSet presAssocID="{2117FACD-36E8-4EDC-B565-1BF6C7BC3B8D}" presName="parentText" presStyleLbl="node1" presStyleIdx="1" presStyleCnt="2">
        <dgm:presLayoutVars>
          <dgm:chMax val="0"/>
          <dgm:bulletEnabled val="1"/>
        </dgm:presLayoutVars>
      </dgm:prSet>
      <dgm:spPr/>
      <dgm:t>
        <a:bodyPr/>
        <a:lstStyle/>
        <a:p>
          <a:endParaRPr lang="en-US"/>
        </a:p>
      </dgm:t>
    </dgm:pt>
  </dgm:ptLst>
  <dgm:cxnLst>
    <dgm:cxn modelId="{4A35D60E-FCC0-43D6-A5FF-84D6F21C5E2D}" type="presOf" srcId="{2117FACD-36E8-4EDC-B565-1BF6C7BC3B8D}" destId="{4EFB722A-C5EB-482D-B499-7F5EECA3FB4A}" srcOrd="0" destOrd="0" presId="urn:microsoft.com/office/officeart/2005/8/layout/vList2"/>
    <dgm:cxn modelId="{B449CC96-4B5B-49FD-90C0-63D053BFB0D9}" srcId="{ED69575B-D57B-40BF-A600-DB4149DFDBD1}" destId="{2117FACD-36E8-4EDC-B565-1BF6C7BC3B8D}" srcOrd="1" destOrd="0" parTransId="{7BB9BDC7-AABB-4902-8054-D19E71EA160B}" sibTransId="{DF13EC48-9936-432B-B43C-0442DB408EAC}"/>
    <dgm:cxn modelId="{682EEA06-477B-453E-AA5A-CB520DB25568}" srcId="{ED69575B-D57B-40BF-A600-DB4149DFDBD1}" destId="{11802AEA-06F0-4B2A-9E08-20628AFE06AC}" srcOrd="0" destOrd="0" parTransId="{F3E0B2C9-8E58-4A40-B3C9-07E12CDC3A4D}" sibTransId="{184D08D0-40E8-42B6-9BE5-A0DF93CF6F66}"/>
    <dgm:cxn modelId="{95A45B96-407D-4510-8855-87D8279EE3ED}" type="presOf" srcId="{ED69575B-D57B-40BF-A600-DB4149DFDBD1}" destId="{2802DB0A-9E70-49D1-AE91-F87E32A01098}" srcOrd="0" destOrd="0" presId="urn:microsoft.com/office/officeart/2005/8/layout/vList2"/>
    <dgm:cxn modelId="{4B1F7BBD-F8F1-4741-818B-1895F69F22E2}" type="presOf" srcId="{11802AEA-06F0-4B2A-9E08-20628AFE06AC}" destId="{A8D5A18F-E7C8-43F3-AC75-C97FF38A7FA7}" srcOrd="0" destOrd="0" presId="urn:microsoft.com/office/officeart/2005/8/layout/vList2"/>
    <dgm:cxn modelId="{4F998C5A-8A93-4BE2-BBF5-6C59D7F687DE}" type="presParOf" srcId="{2802DB0A-9E70-49D1-AE91-F87E32A01098}" destId="{A8D5A18F-E7C8-43F3-AC75-C97FF38A7FA7}" srcOrd="0" destOrd="0" presId="urn:microsoft.com/office/officeart/2005/8/layout/vList2"/>
    <dgm:cxn modelId="{7FD47733-D42F-4A53-B440-A0109FBAD81A}" type="presParOf" srcId="{2802DB0A-9E70-49D1-AE91-F87E32A01098}" destId="{85A83A32-3912-4713-91B9-A9821AC6B706}" srcOrd="1" destOrd="0" presId="urn:microsoft.com/office/officeart/2005/8/layout/vList2"/>
    <dgm:cxn modelId="{95DB006B-E39D-4EF7-A5EE-9B6AD525BDF0}" type="presParOf" srcId="{2802DB0A-9E70-49D1-AE91-F87E32A01098}" destId="{4EFB722A-C5EB-482D-B499-7F5EECA3FB4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4B8F43-A90B-4DC5-8A34-5E16227B985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116842E-01A7-43E9-86D1-9C689175C1F7}">
      <dgm:prSet/>
      <dgm:spPr>
        <a:solidFill>
          <a:srgbClr val="C00000"/>
        </a:solidFill>
      </dgm:spPr>
      <dgm:t>
        <a:bodyPr/>
        <a:lstStyle/>
        <a:p>
          <a:pPr rtl="0"/>
          <a:r>
            <a:rPr lang="en-US" smtClean="0"/>
            <a:t>Between 1981 and 2008, the proportion of China's population living on less than $1.25/day is estimated to have fallen from 85% to 13.1%, meaning that roughly 600 million people were taken out of poverty</a:t>
          </a:r>
          <a:endParaRPr lang="en-US"/>
        </a:p>
      </dgm:t>
    </dgm:pt>
    <dgm:pt modelId="{4A94977B-2F1E-4C3E-8026-770FDE5778A5}" type="parTrans" cxnId="{BA4C2FFF-D079-4B4E-9738-D39DC410AF85}">
      <dgm:prSet/>
      <dgm:spPr/>
      <dgm:t>
        <a:bodyPr/>
        <a:lstStyle/>
        <a:p>
          <a:endParaRPr lang="en-US"/>
        </a:p>
      </dgm:t>
    </dgm:pt>
    <dgm:pt modelId="{CAA151A1-C7F4-40EC-B126-25E011E28EA6}" type="sibTrans" cxnId="{BA4C2FFF-D079-4B4E-9738-D39DC410AF85}">
      <dgm:prSet/>
      <dgm:spPr/>
      <dgm:t>
        <a:bodyPr/>
        <a:lstStyle/>
        <a:p>
          <a:endParaRPr lang="en-US"/>
        </a:p>
      </dgm:t>
    </dgm:pt>
    <dgm:pt modelId="{D982D1BC-96E0-4412-9BBE-857DA70C0DDB}">
      <dgm:prSet/>
      <dgm:spPr>
        <a:solidFill>
          <a:srgbClr val="002060"/>
        </a:solidFill>
      </dgm:spPr>
      <dgm:t>
        <a:bodyPr/>
        <a:lstStyle/>
        <a:p>
          <a:pPr rtl="0"/>
          <a:r>
            <a:rPr lang="en-US" smtClean="0"/>
            <a:t>In textiles China’s factory pay has  soared by 14% annually, to $700 a month today, compared to $250 in Vietnam, $130 in Cambodia, $110 in Myanmar, and $140 in Laos</a:t>
          </a:r>
          <a:endParaRPr lang="en-US"/>
        </a:p>
      </dgm:t>
    </dgm:pt>
    <dgm:pt modelId="{E32BB5E9-74F9-4AB5-A0C2-E903FC2561B2}" type="parTrans" cxnId="{0F896510-1831-48B7-B4FB-F338D6EF3097}">
      <dgm:prSet/>
      <dgm:spPr/>
      <dgm:t>
        <a:bodyPr/>
        <a:lstStyle/>
        <a:p>
          <a:endParaRPr lang="en-US"/>
        </a:p>
      </dgm:t>
    </dgm:pt>
    <dgm:pt modelId="{BF02568F-FA29-4AA3-8DAA-B074B2D3D616}" type="sibTrans" cxnId="{0F896510-1831-48B7-B4FB-F338D6EF3097}">
      <dgm:prSet/>
      <dgm:spPr/>
      <dgm:t>
        <a:bodyPr/>
        <a:lstStyle/>
        <a:p>
          <a:endParaRPr lang="en-US"/>
        </a:p>
      </dgm:t>
    </dgm:pt>
    <dgm:pt modelId="{A7A593AC-C260-41E5-AB17-EB1B7F78068F}" type="pres">
      <dgm:prSet presAssocID="{934B8F43-A90B-4DC5-8A34-5E16227B985D}" presName="Name0" presStyleCnt="0">
        <dgm:presLayoutVars>
          <dgm:dir/>
          <dgm:resizeHandles val="exact"/>
        </dgm:presLayoutVars>
      </dgm:prSet>
      <dgm:spPr/>
      <dgm:t>
        <a:bodyPr/>
        <a:lstStyle/>
        <a:p>
          <a:endParaRPr lang="en-US"/>
        </a:p>
      </dgm:t>
    </dgm:pt>
    <dgm:pt modelId="{E671BAB7-C5C8-4A35-B040-DC3FD36BCAD1}" type="pres">
      <dgm:prSet presAssocID="{E116842E-01A7-43E9-86D1-9C689175C1F7}" presName="node" presStyleLbl="node1" presStyleIdx="0" presStyleCnt="2">
        <dgm:presLayoutVars>
          <dgm:bulletEnabled val="1"/>
        </dgm:presLayoutVars>
      </dgm:prSet>
      <dgm:spPr/>
      <dgm:t>
        <a:bodyPr/>
        <a:lstStyle/>
        <a:p>
          <a:endParaRPr lang="en-US"/>
        </a:p>
      </dgm:t>
    </dgm:pt>
    <dgm:pt modelId="{703236C0-EB04-4555-90AD-856D4D7692C7}" type="pres">
      <dgm:prSet presAssocID="{CAA151A1-C7F4-40EC-B126-25E011E28EA6}" presName="sibTrans" presStyleCnt="0"/>
      <dgm:spPr/>
    </dgm:pt>
    <dgm:pt modelId="{A72CA6CF-29B9-4CBB-B372-064950BA624A}" type="pres">
      <dgm:prSet presAssocID="{D982D1BC-96E0-4412-9BBE-857DA70C0DDB}" presName="node" presStyleLbl="node1" presStyleIdx="1" presStyleCnt="2">
        <dgm:presLayoutVars>
          <dgm:bulletEnabled val="1"/>
        </dgm:presLayoutVars>
      </dgm:prSet>
      <dgm:spPr/>
      <dgm:t>
        <a:bodyPr/>
        <a:lstStyle/>
        <a:p>
          <a:endParaRPr lang="en-US"/>
        </a:p>
      </dgm:t>
    </dgm:pt>
  </dgm:ptLst>
  <dgm:cxnLst>
    <dgm:cxn modelId="{4BE8A7A5-C737-446D-AC96-0D7626002444}" type="presOf" srcId="{D982D1BC-96E0-4412-9BBE-857DA70C0DDB}" destId="{A72CA6CF-29B9-4CBB-B372-064950BA624A}" srcOrd="0" destOrd="0" presId="urn:microsoft.com/office/officeart/2005/8/layout/hList6"/>
    <dgm:cxn modelId="{0F896510-1831-48B7-B4FB-F338D6EF3097}" srcId="{934B8F43-A90B-4DC5-8A34-5E16227B985D}" destId="{D982D1BC-96E0-4412-9BBE-857DA70C0DDB}" srcOrd="1" destOrd="0" parTransId="{E32BB5E9-74F9-4AB5-A0C2-E903FC2561B2}" sibTransId="{BF02568F-FA29-4AA3-8DAA-B074B2D3D616}"/>
    <dgm:cxn modelId="{9251A221-66A4-4769-B950-C22E2B259048}" type="presOf" srcId="{E116842E-01A7-43E9-86D1-9C689175C1F7}" destId="{E671BAB7-C5C8-4A35-B040-DC3FD36BCAD1}" srcOrd="0" destOrd="0" presId="urn:microsoft.com/office/officeart/2005/8/layout/hList6"/>
    <dgm:cxn modelId="{BA4C2FFF-D079-4B4E-9738-D39DC410AF85}" srcId="{934B8F43-A90B-4DC5-8A34-5E16227B985D}" destId="{E116842E-01A7-43E9-86D1-9C689175C1F7}" srcOrd="0" destOrd="0" parTransId="{4A94977B-2F1E-4C3E-8026-770FDE5778A5}" sibTransId="{CAA151A1-C7F4-40EC-B126-25E011E28EA6}"/>
    <dgm:cxn modelId="{63E394B8-95B3-4B6B-ACA2-2880995C13AC}" type="presOf" srcId="{934B8F43-A90B-4DC5-8A34-5E16227B985D}" destId="{A7A593AC-C260-41E5-AB17-EB1B7F78068F}" srcOrd="0" destOrd="0" presId="urn:microsoft.com/office/officeart/2005/8/layout/hList6"/>
    <dgm:cxn modelId="{F7869A1A-4EBA-4F6C-AAC0-67FC1F8D71A4}" type="presParOf" srcId="{A7A593AC-C260-41E5-AB17-EB1B7F78068F}" destId="{E671BAB7-C5C8-4A35-B040-DC3FD36BCAD1}" srcOrd="0" destOrd="0" presId="urn:microsoft.com/office/officeart/2005/8/layout/hList6"/>
    <dgm:cxn modelId="{D1C1797D-4E1C-4F51-9A76-44CB246268F0}" type="presParOf" srcId="{A7A593AC-C260-41E5-AB17-EB1B7F78068F}" destId="{703236C0-EB04-4555-90AD-856D4D7692C7}" srcOrd="1" destOrd="0" presId="urn:microsoft.com/office/officeart/2005/8/layout/hList6"/>
    <dgm:cxn modelId="{36815BB5-313D-47A1-8194-D27D7317E0CB}" type="presParOf" srcId="{A7A593AC-C260-41E5-AB17-EB1B7F78068F}" destId="{A72CA6CF-29B9-4CBB-B372-064950BA624A}"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C225B3-363C-408A-9B79-8D6541AA2334}"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8AAAEBF-6FD9-4468-919C-B0E989BE6E36}">
      <dgm:prSet/>
      <dgm:spPr>
        <a:solidFill>
          <a:srgbClr val="7030A0"/>
        </a:solidFill>
      </dgm:spPr>
      <dgm:t>
        <a:bodyPr/>
        <a:lstStyle/>
        <a:p>
          <a:pPr rtl="0"/>
          <a:r>
            <a:rPr lang="en-US" dirty="0" smtClean="0"/>
            <a:t>LOW WAGES IN CHINA COMPARED TO USA</a:t>
          </a:r>
          <a:endParaRPr lang="en-US" dirty="0"/>
        </a:p>
      </dgm:t>
    </dgm:pt>
    <dgm:pt modelId="{63306A69-2FB3-4280-992B-AA25F0B2BC10}" type="parTrans" cxnId="{EC576F55-8B52-4105-AFDE-C0CAE1E16DCD}">
      <dgm:prSet/>
      <dgm:spPr/>
      <dgm:t>
        <a:bodyPr/>
        <a:lstStyle/>
        <a:p>
          <a:endParaRPr lang="en-US"/>
        </a:p>
      </dgm:t>
    </dgm:pt>
    <dgm:pt modelId="{E8282C35-465C-4C71-9E81-CB22325D7EC3}" type="sibTrans" cxnId="{EC576F55-8B52-4105-AFDE-C0CAE1E16DCD}">
      <dgm:prSet/>
      <dgm:spPr/>
      <dgm:t>
        <a:bodyPr/>
        <a:lstStyle/>
        <a:p>
          <a:endParaRPr lang="en-US"/>
        </a:p>
      </dgm:t>
    </dgm:pt>
    <dgm:pt modelId="{C0D6ECDD-0DE8-4C4F-A724-8E5566D001AD}">
      <dgm:prSet/>
      <dgm:spPr>
        <a:solidFill>
          <a:srgbClr val="FF0000"/>
        </a:solidFill>
      </dgm:spPr>
      <dgm:t>
        <a:bodyPr/>
        <a:lstStyle/>
        <a:p>
          <a:pPr rtl="0"/>
          <a:r>
            <a:rPr lang="en-US" smtClean="0"/>
            <a:t>BETTER SKILLED WORKERS THAN USA BECAUSE OF EDUCATION SYSTEM </a:t>
          </a:r>
          <a:endParaRPr lang="en-US"/>
        </a:p>
      </dgm:t>
    </dgm:pt>
    <dgm:pt modelId="{1FEC3EBF-3194-4491-82CC-B0B64E6A9810}" type="parTrans" cxnId="{B80F39A2-0627-4BAF-87F7-72B9ECC36EB3}">
      <dgm:prSet/>
      <dgm:spPr/>
      <dgm:t>
        <a:bodyPr/>
        <a:lstStyle/>
        <a:p>
          <a:endParaRPr lang="en-US"/>
        </a:p>
      </dgm:t>
    </dgm:pt>
    <dgm:pt modelId="{CEE2B7A5-EDB3-45EB-A32E-859B83FC201F}" type="sibTrans" cxnId="{B80F39A2-0627-4BAF-87F7-72B9ECC36EB3}">
      <dgm:prSet/>
      <dgm:spPr/>
      <dgm:t>
        <a:bodyPr/>
        <a:lstStyle/>
        <a:p>
          <a:endParaRPr lang="en-US"/>
        </a:p>
      </dgm:t>
    </dgm:pt>
    <dgm:pt modelId="{A9F3AD80-ADC7-4A61-A6C9-2CA057ABD764}" type="pres">
      <dgm:prSet presAssocID="{15C225B3-363C-408A-9B79-8D6541AA2334}" presName="Name0" presStyleCnt="0">
        <dgm:presLayoutVars>
          <dgm:dir/>
          <dgm:resizeHandles val="exact"/>
        </dgm:presLayoutVars>
      </dgm:prSet>
      <dgm:spPr/>
      <dgm:t>
        <a:bodyPr/>
        <a:lstStyle/>
        <a:p>
          <a:endParaRPr lang="en-US"/>
        </a:p>
      </dgm:t>
    </dgm:pt>
    <dgm:pt modelId="{B2BED7A7-52C4-4665-BBAD-A1B6D5DF7095}" type="pres">
      <dgm:prSet presAssocID="{D8AAAEBF-6FD9-4468-919C-B0E989BE6E36}" presName="node" presStyleLbl="node1" presStyleIdx="0" presStyleCnt="2">
        <dgm:presLayoutVars>
          <dgm:bulletEnabled val="1"/>
        </dgm:presLayoutVars>
      </dgm:prSet>
      <dgm:spPr/>
      <dgm:t>
        <a:bodyPr/>
        <a:lstStyle/>
        <a:p>
          <a:endParaRPr lang="en-US"/>
        </a:p>
      </dgm:t>
    </dgm:pt>
    <dgm:pt modelId="{5CBFC89B-8BFB-4559-8D39-6DC679AA4EEB}" type="pres">
      <dgm:prSet presAssocID="{E8282C35-465C-4C71-9E81-CB22325D7EC3}" presName="sibTrans" presStyleCnt="0"/>
      <dgm:spPr/>
    </dgm:pt>
    <dgm:pt modelId="{D3356FEB-BFAE-44ED-B20A-F108D67A8520}" type="pres">
      <dgm:prSet presAssocID="{C0D6ECDD-0DE8-4C4F-A724-8E5566D001AD}" presName="node" presStyleLbl="node1" presStyleIdx="1" presStyleCnt="2">
        <dgm:presLayoutVars>
          <dgm:bulletEnabled val="1"/>
        </dgm:presLayoutVars>
      </dgm:prSet>
      <dgm:spPr/>
      <dgm:t>
        <a:bodyPr/>
        <a:lstStyle/>
        <a:p>
          <a:endParaRPr lang="en-US"/>
        </a:p>
      </dgm:t>
    </dgm:pt>
  </dgm:ptLst>
  <dgm:cxnLst>
    <dgm:cxn modelId="{34F2AEA1-CEC4-4AB7-B56D-7164FCA0B3BA}" type="presOf" srcId="{C0D6ECDD-0DE8-4C4F-A724-8E5566D001AD}" destId="{D3356FEB-BFAE-44ED-B20A-F108D67A8520}" srcOrd="0" destOrd="0" presId="urn:microsoft.com/office/officeart/2005/8/layout/hList6"/>
    <dgm:cxn modelId="{EC576F55-8B52-4105-AFDE-C0CAE1E16DCD}" srcId="{15C225B3-363C-408A-9B79-8D6541AA2334}" destId="{D8AAAEBF-6FD9-4468-919C-B0E989BE6E36}" srcOrd="0" destOrd="0" parTransId="{63306A69-2FB3-4280-992B-AA25F0B2BC10}" sibTransId="{E8282C35-465C-4C71-9E81-CB22325D7EC3}"/>
    <dgm:cxn modelId="{B80F39A2-0627-4BAF-87F7-72B9ECC36EB3}" srcId="{15C225B3-363C-408A-9B79-8D6541AA2334}" destId="{C0D6ECDD-0DE8-4C4F-A724-8E5566D001AD}" srcOrd="1" destOrd="0" parTransId="{1FEC3EBF-3194-4491-82CC-B0B64E6A9810}" sibTransId="{CEE2B7A5-EDB3-45EB-A32E-859B83FC201F}"/>
    <dgm:cxn modelId="{136D0958-DAC8-4666-9B56-629C95A8501F}" type="presOf" srcId="{15C225B3-363C-408A-9B79-8D6541AA2334}" destId="{A9F3AD80-ADC7-4A61-A6C9-2CA057ABD764}" srcOrd="0" destOrd="0" presId="urn:microsoft.com/office/officeart/2005/8/layout/hList6"/>
    <dgm:cxn modelId="{308C0700-F67B-41F4-BB4E-0FBBDA6863A6}" type="presOf" srcId="{D8AAAEBF-6FD9-4468-919C-B0E989BE6E36}" destId="{B2BED7A7-52C4-4665-BBAD-A1B6D5DF7095}" srcOrd="0" destOrd="0" presId="urn:microsoft.com/office/officeart/2005/8/layout/hList6"/>
    <dgm:cxn modelId="{E91AE27B-30B4-4A60-B4A9-3263A0F85A08}" type="presParOf" srcId="{A9F3AD80-ADC7-4A61-A6C9-2CA057ABD764}" destId="{B2BED7A7-52C4-4665-BBAD-A1B6D5DF7095}" srcOrd="0" destOrd="0" presId="urn:microsoft.com/office/officeart/2005/8/layout/hList6"/>
    <dgm:cxn modelId="{C7C41B7B-B6FB-47ED-A24F-E1BCF12A4448}" type="presParOf" srcId="{A9F3AD80-ADC7-4A61-A6C9-2CA057ABD764}" destId="{5CBFC89B-8BFB-4559-8D39-6DC679AA4EEB}" srcOrd="1" destOrd="0" presId="urn:microsoft.com/office/officeart/2005/8/layout/hList6"/>
    <dgm:cxn modelId="{4719212D-2FF1-4CC4-82F3-309155640387}" type="presParOf" srcId="{A9F3AD80-ADC7-4A61-A6C9-2CA057ABD764}" destId="{D3356FEB-BFAE-44ED-B20A-F108D67A8520}"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8F25DB-1569-4B3A-964C-B19BA18FC52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92A45C5-40FF-4F7B-8A89-F604DF226362}">
      <dgm:prSet/>
      <dgm:spPr>
        <a:solidFill>
          <a:schemeClr val="tx1"/>
        </a:solidFill>
      </dgm:spPr>
      <dgm:t>
        <a:bodyPr/>
        <a:lstStyle/>
        <a:p>
          <a:pPr rtl="0"/>
          <a:r>
            <a:rPr lang="en-US" smtClean="0"/>
            <a:t>TPP:  Trans Pacific Partnerships : 12 members. Pushed by the USA and excluding China </a:t>
          </a:r>
          <a:endParaRPr lang="en-US"/>
        </a:p>
      </dgm:t>
    </dgm:pt>
    <dgm:pt modelId="{1DA6C635-3D5C-43C3-93FD-E367426680BD}" type="parTrans" cxnId="{145E47D9-7E0B-456B-B5D1-7D933140CAF3}">
      <dgm:prSet/>
      <dgm:spPr/>
      <dgm:t>
        <a:bodyPr/>
        <a:lstStyle/>
        <a:p>
          <a:endParaRPr lang="en-US"/>
        </a:p>
      </dgm:t>
    </dgm:pt>
    <dgm:pt modelId="{185076F5-2EC9-4FD4-A5E8-4667B4448985}" type="sibTrans" cxnId="{145E47D9-7E0B-456B-B5D1-7D933140CAF3}">
      <dgm:prSet/>
      <dgm:spPr/>
      <dgm:t>
        <a:bodyPr/>
        <a:lstStyle/>
        <a:p>
          <a:endParaRPr lang="en-US"/>
        </a:p>
      </dgm:t>
    </dgm:pt>
    <dgm:pt modelId="{FD13B4A6-CEAA-4AB9-A458-36F9D4ED70A4}">
      <dgm:prSet/>
      <dgm:spPr>
        <a:solidFill>
          <a:srgbClr val="7030A0"/>
        </a:solidFill>
      </dgm:spPr>
      <dgm:t>
        <a:bodyPr/>
        <a:lstStyle/>
        <a:p>
          <a:pPr rtl="0"/>
          <a:r>
            <a:rPr lang="en-US" dirty="0" smtClean="0"/>
            <a:t>RCEP: Regional Comprehensive Economic Partnership: 16 members pushed by ASEAN and six dialogue partners excluding USA </a:t>
          </a:r>
          <a:endParaRPr lang="en-US" dirty="0"/>
        </a:p>
      </dgm:t>
    </dgm:pt>
    <dgm:pt modelId="{E525D76D-40C6-4533-89BB-4C9218D281EE}" type="parTrans" cxnId="{42E2447B-66DC-460A-B710-4B6E5BADAE51}">
      <dgm:prSet/>
      <dgm:spPr/>
      <dgm:t>
        <a:bodyPr/>
        <a:lstStyle/>
        <a:p>
          <a:endParaRPr lang="en-US"/>
        </a:p>
      </dgm:t>
    </dgm:pt>
    <dgm:pt modelId="{6E246773-6F4C-4F31-961E-E6CA5526A0BB}" type="sibTrans" cxnId="{42E2447B-66DC-460A-B710-4B6E5BADAE51}">
      <dgm:prSet/>
      <dgm:spPr/>
      <dgm:t>
        <a:bodyPr/>
        <a:lstStyle/>
        <a:p>
          <a:endParaRPr lang="en-US"/>
        </a:p>
      </dgm:t>
    </dgm:pt>
    <dgm:pt modelId="{0DC9E509-CFE7-44F4-A3DF-B9E25B43A53A}" type="pres">
      <dgm:prSet presAssocID="{548F25DB-1569-4B3A-964C-B19BA18FC52E}" presName="Name0" presStyleCnt="0">
        <dgm:presLayoutVars>
          <dgm:dir/>
          <dgm:resizeHandles val="exact"/>
        </dgm:presLayoutVars>
      </dgm:prSet>
      <dgm:spPr/>
      <dgm:t>
        <a:bodyPr/>
        <a:lstStyle/>
        <a:p>
          <a:endParaRPr lang="en-US"/>
        </a:p>
      </dgm:t>
    </dgm:pt>
    <dgm:pt modelId="{C22D20AD-FF3F-44B4-8CA5-66F753F81700}" type="pres">
      <dgm:prSet presAssocID="{692A45C5-40FF-4F7B-8A89-F604DF226362}" presName="node" presStyleLbl="node1" presStyleIdx="0" presStyleCnt="2">
        <dgm:presLayoutVars>
          <dgm:bulletEnabled val="1"/>
        </dgm:presLayoutVars>
      </dgm:prSet>
      <dgm:spPr/>
      <dgm:t>
        <a:bodyPr/>
        <a:lstStyle/>
        <a:p>
          <a:endParaRPr lang="en-US"/>
        </a:p>
      </dgm:t>
    </dgm:pt>
    <dgm:pt modelId="{AA6A0A90-B389-4469-9F20-A65B975D7731}" type="pres">
      <dgm:prSet presAssocID="{185076F5-2EC9-4FD4-A5E8-4667B4448985}" presName="sibTrans" presStyleCnt="0"/>
      <dgm:spPr/>
    </dgm:pt>
    <dgm:pt modelId="{C5C985EA-91E7-46E7-A1FE-CE24270D27D7}" type="pres">
      <dgm:prSet presAssocID="{FD13B4A6-CEAA-4AB9-A458-36F9D4ED70A4}" presName="node" presStyleLbl="node1" presStyleIdx="1" presStyleCnt="2">
        <dgm:presLayoutVars>
          <dgm:bulletEnabled val="1"/>
        </dgm:presLayoutVars>
      </dgm:prSet>
      <dgm:spPr/>
      <dgm:t>
        <a:bodyPr/>
        <a:lstStyle/>
        <a:p>
          <a:endParaRPr lang="en-US"/>
        </a:p>
      </dgm:t>
    </dgm:pt>
  </dgm:ptLst>
  <dgm:cxnLst>
    <dgm:cxn modelId="{145E47D9-7E0B-456B-B5D1-7D933140CAF3}" srcId="{548F25DB-1569-4B3A-964C-B19BA18FC52E}" destId="{692A45C5-40FF-4F7B-8A89-F604DF226362}" srcOrd="0" destOrd="0" parTransId="{1DA6C635-3D5C-43C3-93FD-E367426680BD}" sibTransId="{185076F5-2EC9-4FD4-A5E8-4667B4448985}"/>
    <dgm:cxn modelId="{4C781452-7D89-456A-9DCA-E77A4CE1B50E}" type="presOf" srcId="{548F25DB-1569-4B3A-964C-B19BA18FC52E}" destId="{0DC9E509-CFE7-44F4-A3DF-B9E25B43A53A}" srcOrd="0" destOrd="0" presId="urn:microsoft.com/office/officeart/2005/8/layout/hList6"/>
    <dgm:cxn modelId="{B15FA433-B955-4B44-8FD8-CB0E74C46BA4}" type="presOf" srcId="{FD13B4A6-CEAA-4AB9-A458-36F9D4ED70A4}" destId="{C5C985EA-91E7-46E7-A1FE-CE24270D27D7}" srcOrd="0" destOrd="0" presId="urn:microsoft.com/office/officeart/2005/8/layout/hList6"/>
    <dgm:cxn modelId="{42E2447B-66DC-460A-B710-4B6E5BADAE51}" srcId="{548F25DB-1569-4B3A-964C-B19BA18FC52E}" destId="{FD13B4A6-CEAA-4AB9-A458-36F9D4ED70A4}" srcOrd="1" destOrd="0" parTransId="{E525D76D-40C6-4533-89BB-4C9218D281EE}" sibTransId="{6E246773-6F4C-4F31-961E-E6CA5526A0BB}"/>
    <dgm:cxn modelId="{B2C861F9-18A5-4086-92CD-5ECA77C6F2F4}" type="presOf" srcId="{692A45C5-40FF-4F7B-8A89-F604DF226362}" destId="{C22D20AD-FF3F-44B4-8CA5-66F753F81700}" srcOrd="0" destOrd="0" presId="urn:microsoft.com/office/officeart/2005/8/layout/hList6"/>
    <dgm:cxn modelId="{E85C3855-9BBE-4463-8F17-84E82A8AF53E}" type="presParOf" srcId="{0DC9E509-CFE7-44F4-A3DF-B9E25B43A53A}" destId="{C22D20AD-FF3F-44B4-8CA5-66F753F81700}" srcOrd="0" destOrd="0" presId="urn:microsoft.com/office/officeart/2005/8/layout/hList6"/>
    <dgm:cxn modelId="{FB0FB25D-A52B-4A69-9EC4-41CAE7534BC7}" type="presParOf" srcId="{0DC9E509-CFE7-44F4-A3DF-B9E25B43A53A}" destId="{AA6A0A90-B389-4469-9F20-A65B975D7731}" srcOrd="1" destOrd="0" presId="urn:microsoft.com/office/officeart/2005/8/layout/hList6"/>
    <dgm:cxn modelId="{5D21BDDA-5EA2-4BE5-A9F8-CE97D20600A2}" type="presParOf" srcId="{0DC9E509-CFE7-44F4-A3DF-B9E25B43A53A}" destId="{C5C985EA-91E7-46E7-A1FE-CE24270D27D7}"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E106E-E0CA-4471-9CFF-71421AAFD8C8}" type="datetimeFigureOut">
              <a:rPr lang="en-US" smtClean="0"/>
              <a:t>1/19/2016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1126-A67F-4DEC-8D2E-C1FAE1DDC81C}" type="slidenum">
              <a:rPr lang="en-US" smtClean="0"/>
              <a:t>‹#›</a:t>
            </a:fld>
            <a:endParaRPr lang="en-US"/>
          </a:p>
        </p:txBody>
      </p:sp>
    </p:spTree>
    <p:extLst>
      <p:ext uri="{BB962C8B-B14F-4D97-AF65-F5344CB8AC3E}">
        <p14:creationId xmlns:p14="http://schemas.microsoft.com/office/powerpoint/2010/main" val="1007247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ecd.org/edu/universal-basic-skills-9789264234833-en.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mazon.com/Cold-War-Frontiers-Asia-Pacific-Territories/dp/0415646782/ref=sr_1_1?ie=UTF8&amp;qid=1431571356&amp;sr=8-1&amp;keywords=Cold+War+Frontiers+in+the+Asia-Pacific"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hediplomat.com/2014/11/chinas-marshall-plan-is-much-more/"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ngus_Maddison#cite_note-1"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n.wikipedia.org/wiki/University_of_Groningen" TargetMode="External"/><Relationship Id="rId4" Type="http://schemas.openxmlformats.org/officeDocument/2006/relationships/hyperlink" Target="https://en.wikipedia.org/wiki/Economic_histor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Cultural_Revolution" TargetMode="External"/><Relationship Id="rId3" Type="http://schemas.openxmlformats.org/officeDocument/2006/relationships/hyperlink" Target="http://en.wikipedia.org/wiki/Simplified_Chinese_characters" TargetMode="External"/><Relationship Id="rId7" Type="http://schemas.openxmlformats.org/officeDocument/2006/relationships/hyperlink" Target="http://en.wikipedia.org/wiki/Mao_Zedon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China" TargetMode="External"/><Relationship Id="rId5" Type="http://schemas.openxmlformats.org/officeDocument/2006/relationships/hyperlink" Target="http://en.wikipedia.org/wiki/Pinyin" TargetMode="External"/><Relationship Id="rId4" Type="http://schemas.openxmlformats.org/officeDocument/2006/relationships/hyperlink" Target="http://en.wikipedia.org/wiki/Traditional_Chinese_character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OVER THE LAST FIVE HUNDRED YEARS OR SO, THERE HAVE BEEN THREE TECTONIC POWER SHIFTS WHICH BROUGHT ABOUT FUNDAMENTAL CHANGES IN THE DISTRIBUTION OF POWER THAT HAVE RESHAPED  INTERNATIONAL LIFE – ITS POLITICS, ECONOMICS AND CULTURE </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1. started in the 15</a:t>
            </a:r>
            <a:r>
              <a:rPr lang="en-US" b="1" baseline="30000" dirty="0" smtClean="0"/>
              <a:t>th</a:t>
            </a:r>
            <a:r>
              <a:rPr lang="en-US" b="1" dirty="0" smtClean="0"/>
              <a:t> Century and accelerated dramatically since 1820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2. since the closing of the 19</a:t>
            </a:r>
            <a:r>
              <a:rPr lang="en-US" b="1" baseline="30000" dirty="0" smtClean="0"/>
              <a:t>th</a:t>
            </a:r>
            <a:r>
              <a:rPr lang="en-US" b="1" dirty="0" smtClean="0"/>
              <a:t> century until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Starting in the 1980’s and continuing until today    </a:t>
            </a:r>
          </a:p>
          <a:p>
            <a:endParaRPr lang="en-US" b="1" dirty="0"/>
          </a:p>
        </p:txBody>
      </p:sp>
      <p:sp>
        <p:nvSpPr>
          <p:cNvPr id="4" name="Slide Number Placeholder 3"/>
          <p:cNvSpPr>
            <a:spLocks noGrp="1"/>
          </p:cNvSpPr>
          <p:nvPr>
            <p:ph type="sldNum" sz="quarter" idx="10"/>
          </p:nvPr>
        </p:nvSpPr>
        <p:spPr/>
        <p:txBody>
          <a:bodyPr/>
          <a:lstStyle/>
          <a:p>
            <a:fld id="{53141126-A67F-4DEC-8D2E-C1FAE1DDC81C}" type="slidenum">
              <a:rPr lang="en-US" smtClean="0"/>
              <a:t>2</a:t>
            </a:fld>
            <a:endParaRPr lang="en-US"/>
          </a:p>
        </p:txBody>
      </p:sp>
    </p:spTree>
    <p:extLst>
      <p:ext uri="{BB962C8B-B14F-4D97-AF65-F5344CB8AC3E}">
        <p14:creationId xmlns:p14="http://schemas.microsoft.com/office/powerpoint/2010/main" val="303486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17</a:t>
            </a:fld>
            <a:endParaRPr lang="en-US"/>
          </a:p>
        </p:txBody>
      </p:sp>
    </p:spTree>
    <p:extLst>
      <p:ext uri="{BB962C8B-B14F-4D97-AF65-F5344CB8AC3E}">
        <p14:creationId xmlns:p14="http://schemas.microsoft.com/office/powerpoint/2010/main" val="364276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 THE EVOLUTION OF ECONOMIC GLOBALIZATION, THE US INDUSTRY HAS SHIFTED WITH LOW COST MANUFACTURING TO CHINA,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China ‘s urban population has risen more than 700 m. as big as USA and three UKs. By 2013 it is expected that 1 billion people will live in </a:t>
            </a:r>
            <a:r>
              <a:rPr lang="en-US" b="1" dirty="0" err="1" smtClean="0"/>
              <a:t>citeis</a:t>
            </a:r>
            <a:r>
              <a:rPr lang="en-US" b="1" dirty="0" smtClean="0"/>
              <a:t> in China.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China bullet train with velocity of 300 </a:t>
            </a:r>
            <a:r>
              <a:rPr lang="en-US" b="1" dirty="0" err="1" smtClean="0"/>
              <a:t>kph</a:t>
            </a:r>
            <a:r>
              <a:rPr lang="en-US" b="1" dirty="0" smtClean="0"/>
              <a:t> now has a network spanning the entire county and it </a:t>
            </a:r>
            <a:r>
              <a:rPr lang="en-US" b="1" dirty="0" err="1" smtClean="0"/>
              <a:t>dit</a:t>
            </a:r>
            <a:r>
              <a:rPr lang="en-US" b="1" dirty="0" smtClean="0"/>
              <a:t> </a:t>
            </a:r>
            <a:r>
              <a:rPr lang="en-US" b="1" dirty="0" err="1" smtClean="0"/>
              <a:t>noge</a:t>
            </a:r>
            <a:r>
              <a:rPr lang="en-US" b="1" dirty="0" smtClean="0"/>
              <a:t> </a:t>
            </a:r>
            <a:r>
              <a:rPr lang="en-US" b="1" dirty="0" err="1" smtClean="0"/>
              <a:t>xis</a:t>
            </a:r>
            <a:r>
              <a:rPr lang="en-US" b="1" dirty="0" smtClean="0"/>
              <a:t> six years ago, By 2020 every city with a population of 500,000 or more will be connected to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1440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China has been generally cooperative with and supportive of the Bretton Woods institutions. At the same time, it is frustrated that existing multilateral institutions limit its global ambitions. The slow pace of reforms at the Western-dominated IMF and World Bank prevents China and other emerging economies from playing a greater role in international </a:t>
            </a:r>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172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rPr>
              <a:t>CHINA $17.632 B or 16.48% and USA $17.416 B or 16.28% GLOBAL GDP IN PPP </a:t>
            </a:r>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25</a:t>
            </a:fld>
            <a:endParaRPr lang="en-US"/>
          </a:p>
        </p:txBody>
      </p:sp>
    </p:spTree>
    <p:extLst>
      <p:ext uri="{BB962C8B-B14F-4D97-AF65-F5344CB8AC3E}">
        <p14:creationId xmlns:p14="http://schemas.microsoft.com/office/powerpoint/2010/main" val="881020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APEC SUMMIT  FIVE BULLET POINTS BY KEVIN RUDD AN AUSTRALIAN Expert: to contain it, to diminish it, internally to divide it and sabotage its political leadership </a:t>
            </a:r>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26</a:t>
            </a:fld>
            <a:endParaRPr lang="en-US"/>
          </a:p>
        </p:txBody>
      </p:sp>
    </p:spTree>
    <p:extLst>
      <p:ext uri="{BB962C8B-B14F-4D97-AF65-F5344CB8AC3E}">
        <p14:creationId xmlns:p14="http://schemas.microsoft.com/office/powerpoint/2010/main" val="310649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After the dinner, guests were to be entertained by the singer Ne-</a:t>
            </a:r>
            <a:r>
              <a:rPr lang="en-US" sz="1200" b="0" i="0" kern="1200" dirty="0" err="1" smtClean="0">
                <a:solidFill>
                  <a:schemeClr val="tx1"/>
                </a:solidFill>
                <a:effectLst/>
                <a:latin typeface="+mn-lt"/>
                <a:ea typeface="+mn-ea"/>
                <a:cs typeface="+mn-cs"/>
              </a:rPr>
              <a:t>Yo</a:t>
            </a:r>
            <a:r>
              <a:rPr lang="en-US" sz="1200" b="0" i="0" kern="1200" dirty="0" smtClean="0">
                <a:solidFill>
                  <a:schemeClr val="tx1"/>
                </a:solidFill>
                <a:effectLst/>
                <a:latin typeface="+mn-lt"/>
                <a:ea typeface="+mn-ea"/>
                <a:cs typeface="+mn-cs"/>
              </a:rPr>
              <a:t>. But much of the Chinese delegation was to miss the entertainment because of a flight to New York that was scheduled to leave around 10 p.m.</a:t>
            </a:r>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28</a:t>
            </a:fld>
            <a:endParaRPr lang="en-US"/>
          </a:p>
        </p:txBody>
      </p:sp>
    </p:spTree>
    <p:extLst>
      <p:ext uri="{BB962C8B-B14F-4D97-AF65-F5344CB8AC3E}">
        <p14:creationId xmlns:p14="http://schemas.microsoft.com/office/powerpoint/2010/main" val="255913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One in five British students leave school without acquiring basic skills, according to a new report commissioned by the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for Economic Co-operation and Development (OECD).</a:t>
            </a:r>
          </a:p>
          <a:p>
            <a:r>
              <a:rPr lang="en-US" sz="1200" b="0" i="0" u="none" strike="noStrike" kern="1200" dirty="0" smtClean="0">
                <a:solidFill>
                  <a:schemeClr val="tx1"/>
                </a:solidFill>
                <a:effectLst/>
                <a:latin typeface="+mn-lt"/>
                <a:ea typeface="+mn-ea"/>
                <a:cs typeface="+mn-cs"/>
                <a:hlinkClick r:id="rId3"/>
              </a:rPr>
              <a:t>The report</a:t>
            </a:r>
            <a:r>
              <a:rPr lang="en-US" sz="1200" b="0" i="0" kern="1200" dirty="0" smtClean="0">
                <a:solidFill>
                  <a:schemeClr val="tx1"/>
                </a:solidFill>
                <a:effectLst/>
                <a:latin typeface="+mn-lt"/>
                <a:ea typeface="+mn-ea"/>
                <a:cs typeface="+mn-cs"/>
              </a:rPr>
              <a:t>, titled 'Universal Basic Skills: What countries stand to gain', was produced by economists Eric </a:t>
            </a:r>
            <a:r>
              <a:rPr lang="en-US" sz="1200" b="0" i="0" kern="1200" dirty="0" err="1" smtClean="0">
                <a:solidFill>
                  <a:schemeClr val="tx1"/>
                </a:solidFill>
                <a:effectLst/>
                <a:latin typeface="+mn-lt"/>
                <a:ea typeface="+mn-ea"/>
                <a:cs typeface="+mn-cs"/>
              </a:rPr>
              <a:t>Hanushek</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Ludger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Woessmann</a:t>
            </a:r>
            <a:r>
              <a:rPr lang="en-US" sz="1200" b="0" i="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35</a:t>
            </a:fld>
            <a:endParaRPr lang="en-US"/>
          </a:p>
        </p:txBody>
      </p:sp>
    </p:spTree>
    <p:extLst>
      <p:ext uri="{BB962C8B-B14F-4D97-AF65-F5344CB8AC3E}">
        <p14:creationId xmlns:p14="http://schemas.microsoft.com/office/powerpoint/2010/main" val="364162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understand the origin of the problem, the U.S. should be aware of its own responsibility in creating this tangled skein. The current SCS scramble can be traced to the San Francisco Peace Treaty (SFPT) of 1951. At that time, Treaty designer John Foster Dulles purposefully left Asian frontier territories without owners. As pointed out by Kimie Hara, author of the </a:t>
            </a:r>
            <a:r>
              <a:rPr lang="en-US" sz="1200" i="1" u="none" strike="noStrike" kern="1200" dirty="0" smtClean="0">
                <a:solidFill>
                  <a:schemeClr val="tx1"/>
                </a:solidFill>
                <a:effectLst/>
                <a:latin typeface="+mn-lt"/>
                <a:ea typeface="+mn-ea"/>
                <a:cs typeface="+mn-cs"/>
                <a:hlinkClick r:id="rId3"/>
              </a:rPr>
              <a:t>Cold War Frontiers in the Asia-Pacific</a:t>
            </a:r>
            <a:r>
              <a:rPr lang="en-US" sz="1200" kern="1200" dirty="0" smtClean="0">
                <a:solidFill>
                  <a:schemeClr val="tx1"/>
                </a:solidFill>
                <a:effectLst/>
                <a:latin typeface="+mn-lt"/>
                <a:ea typeface="+mn-ea"/>
                <a:cs typeface="+mn-cs"/>
              </a:rPr>
              <a:t>, the Treaty originated most of Asia’s territorial mess. Remember, neither of the Chinese governments were allowed to take part these deliberations. The South China Sea disputes are just two in the long list of flare-ups from northeast to southeast Asia, including the Kurile Islands/Northern Territories, a divided North-South Korea, and the </a:t>
            </a:r>
            <a:r>
              <a:rPr lang="en-US" sz="1200" kern="1200" dirty="0" err="1" smtClean="0">
                <a:solidFill>
                  <a:schemeClr val="tx1"/>
                </a:solidFill>
                <a:effectLst/>
                <a:latin typeface="+mn-lt"/>
                <a:ea typeface="+mn-ea"/>
                <a:cs typeface="+mn-cs"/>
              </a:rPr>
              <a:t>Dokdo</a:t>
            </a:r>
            <a:r>
              <a:rPr lang="en-US" sz="1200" kern="1200" dirty="0" smtClean="0">
                <a:solidFill>
                  <a:schemeClr val="tx1"/>
                </a:solidFill>
                <a:effectLst/>
                <a:latin typeface="+mn-lt"/>
                <a:ea typeface="+mn-ea"/>
                <a:cs typeface="+mn-cs"/>
              </a:rPr>
              <a:t>/Takeshima Islands, as well as the </a:t>
            </a:r>
            <a:r>
              <a:rPr lang="en-US" sz="1200" kern="1200" dirty="0" err="1" smtClean="0">
                <a:solidFill>
                  <a:schemeClr val="tx1"/>
                </a:solidFill>
                <a:effectLst/>
                <a:latin typeface="+mn-lt"/>
                <a:ea typeface="+mn-ea"/>
                <a:cs typeface="+mn-cs"/>
              </a:rPr>
              <a:t>Senkaku</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Diaoyu</a:t>
            </a:r>
            <a:r>
              <a:rPr lang="en-US" sz="1200" kern="1200" dirty="0" smtClean="0">
                <a:solidFill>
                  <a:schemeClr val="tx1"/>
                </a:solidFill>
                <a:effectLst/>
                <a:latin typeface="+mn-lt"/>
                <a:ea typeface="+mn-ea"/>
                <a:cs typeface="+mn-cs"/>
              </a:rPr>
              <a:t> Islands, Taiwan itself, the </a:t>
            </a:r>
            <a:r>
              <a:rPr lang="en-US" sz="1200" kern="1200" dirty="0" err="1" smtClean="0">
                <a:solidFill>
                  <a:schemeClr val="tx1"/>
                </a:solidFill>
                <a:effectLst/>
                <a:latin typeface="+mn-lt"/>
                <a:ea typeface="+mn-ea"/>
                <a:cs typeface="+mn-cs"/>
              </a:rPr>
              <a:t>Paracels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Xisha</a:t>
            </a:r>
            <a:r>
              <a:rPr lang="en-US" sz="1200" kern="1200" dirty="0" smtClean="0">
                <a:solidFill>
                  <a:schemeClr val="tx1"/>
                </a:solidFill>
                <a:effectLst/>
                <a:latin typeface="+mn-lt"/>
                <a:ea typeface="+mn-ea"/>
                <a:cs typeface="+mn-cs"/>
              </a:rPr>
              <a:t>, and the </a:t>
            </a:r>
            <a:r>
              <a:rPr lang="en-US" sz="1200" kern="1200" dirty="0" err="1" smtClean="0">
                <a:solidFill>
                  <a:schemeClr val="tx1"/>
                </a:solidFill>
                <a:effectLst/>
                <a:latin typeface="+mn-lt"/>
                <a:ea typeface="+mn-ea"/>
                <a:cs typeface="+mn-cs"/>
              </a:rPr>
              <a:t>Spratlys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Nansha</a:t>
            </a:r>
            <a:r>
              <a:rPr lang="en-US" sz="1200" kern="1200" dirty="0" smtClean="0">
                <a:solidFill>
                  <a:schemeClr val="tx1"/>
                </a:solidFill>
                <a:effectLst/>
                <a:latin typeface="+mn-lt"/>
                <a:ea typeface="+mn-ea"/>
                <a:cs typeface="+mn-cs"/>
              </a:rPr>
              <a:t> Islands.</a:t>
            </a:r>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37</a:t>
            </a:fld>
            <a:endParaRPr lang="en-US"/>
          </a:p>
        </p:txBody>
      </p:sp>
    </p:spTree>
    <p:extLst>
      <p:ext uri="{BB962C8B-B14F-4D97-AF65-F5344CB8AC3E}">
        <p14:creationId xmlns:p14="http://schemas.microsoft.com/office/powerpoint/2010/main" val="2856938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TPP: 6,000 pages.  U.S. efforts to proactively influence the region’s path toward economic integration are focused on the Trans Pacific Partnership (TPP) which was spawned by concerns that the United States could be left out of an emerging, highly-integrated and rapidly growing Asian economy TPP is a free trade agreement between the nine negotiating parties – Australia, Brunei, Chile, Malaysia, New Zealand, Peru, Singapore, the United States, and Vietnam – and will form the basis for a broader agreement</a:t>
            </a:r>
          </a:p>
          <a:p>
            <a:pPr lvl="0" rtl="0"/>
            <a:r>
              <a:rPr lang="en-US" b="1" dirty="0" smtClean="0"/>
              <a:t>The US has not invited China and China views the TPP, as well as Obama’s pivot towards Asia, as tools to contain it </a:t>
            </a:r>
          </a:p>
          <a:p>
            <a:pPr marL="0" indent="0">
              <a:buNone/>
            </a:pPr>
            <a:r>
              <a:rPr lang="en-US" dirty="0" smtClean="0">
                <a:solidFill>
                  <a:srgbClr val="000000"/>
                </a:solidFill>
                <a:latin typeface="Arial" panose="020B0604020202020204" pitchFamily="34" charset="0"/>
              </a:rPr>
              <a:t>The ASEAN region is part of the Regional Comprehensive Economic Partnership, which ties ASEAN members into a program of trade liberalization with China, India, South Korea, Japan, Australia and New Zealand. </a:t>
            </a:r>
          </a:p>
          <a:p>
            <a:pPr marL="0" indent="0">
              <a:buNone/>
            </a:pPr>
            <a:r>
              <a:rPr lang="en-US" dirty="0" smtClean="0">
                <a:solidFill>
                  <a:srgbClr val="000000"/>
                </a:solidFill>
                <a:latin typeface="Arial" panose="020B0604020202020204" pitchFamily="34" charset="0"/>
              </a:rPr>
              <a:t>In addition, the ASEAN states of Malaysia, Singapore, Vietnam and Brunei are founding members of the Transpacific partnership, a recently-agreed trade agreement with the U</a:t>
            </a:r>
            <a:endParaRPr lang="en-US" dirty="0" smtClean="0"/>
          </a:p>
          <a:p>
            <a:endParaRPr lang="en-US"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least three motivations seem plausible.</a:t>
            </a:r>
          </a:p>
          <a:p>
            <a:r>
              <a:rPr lang="en-US" sz="1200" b="0" i="0" kern="1200" dirty="0" smtClean="0">
                <a:solidFill>
                  <a:schemeClr val="tx1"/>
                </a:solidFill>
                <a:effectLst/>
                <a:latin typeface="+mn-lt"/>
                <a:ea typeface="+mn-ea"/>
                <a:cs typeface="+mn-cs"/>
              </a:rPr>
              <a:t>First, to make a big splash in defining the trade agenda by pursuing the most ambitious goal of all: an Asia Pacific trade grouping incorporating both China and the US. Second, to prevent the Trans Pacific Partnership (TPP) from becoming the focal point of economic integration efforts and a reaffirmation of America’s leadership as a Pacific power. And third, for China to carve a much more proactive role in drafting the new rules of the economic order — from a position of equal standing with the United States. Potential entry into the TPP, after it enters into force, would not award China these advantages: China would have to abide by disciplines negotiated by others and would have to make significant concessions to ensure its accession.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46</a:t>
            </a:fld>
            <a:endParaRPr lang="en-US"/>
          </a:p>
        </p:txBody>
      </p:sp>
    </p:spTree>
    <p:extLst>
      <p:ext uri="{BB962C8B-B14F-4D97-AF65-F5344CB8AC3E}">
        <p14:creationId xmlns:p14="http://schemas.microsoft.com/office/powerpoint/2010/main" val="333140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Serious efforts</a:t>
            </a:r>
            <a:r>
              <a:rPr lang="en-US" b="1" baseline="0" dirty="0" smtClean="0"/>
              <a:t> at economic integration among ASEAN six  countries started only in 1992. 1992: UNTAC in Cambodia/. Initial obstacles included widespread policies of import substitution. ASEAN united in 1980s to oppose PRK. The switch to outward looking development strategies and external pressures, such as the formation of the European Union Single Market and the North American Free Trade Area (NAFTA) pressured ASEAN to form a free trade area in 1992.</a:t>
            </a:r>
          </a:p>
          <a:p>
            <a:r>
              <a:rPr lang="en-US" b="1" baseline="0" dirty="0" smtClean="0"/>
              <a:t>The challenges of globalization, and the economic rise of the People Republic of China and India further pressured ASEAN into deep integration in 2003 </a:t>
            </a:r>
            <a:endParaRPr lang="en-US" b="1" dirty="0" smtClean="0"/>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51</a:t>
            </a:fld>
            <a:endParaRPr lang="en-US"/>
          </a:p>
        </p:txBody>
      </p:sp>
    </p:spTree>
    <p:extLst>
      <p:ext uri="{BB962C8B-B14F-4D97-AF65-F5344CB8AC3E}">
        <p14:creationId xmlns:p14="http://schemas.microsoft.com/office/powerpoint/2010/main" val="3357664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3</a:t>
            </a:fld>
            <a:endParaRPr lang="en-US"/>
          </a:p>
        </p:txBody>
      </p:sp>
    </p:spTree>
    <p:extLst>
      <p:ext uri="{BB962C8B-B14F-4D97-AF65-F5344CB8AC3E}">
        <p14:creationId xmlns:p14="http://schemas.microsoft.com/office/powerpoint/2010/main" val="3050824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 January 2007, leaders of ASEAN adopted  a blueprint for the creation of the ASEAN Economic Community (AEC) by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integration will help increase ASEAN competitiveness with China and India.</a:t>
            </a:r>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52</a:t>
            </a:fld>
            <a:endParaRPr lang="en-US"/>
          </a:p>
        </p:txBody>
      </p:sp>
    </p:spTree>
    <p:extLst>
      <p:ext uri="{BB962C8B-B14F-4D97-AF65-F5344CB8AC3E}">
        <p14:creationId xmlns:p14="http://schemas.microsoft.com/office/powerpoint/2010/main" val="1628680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latin typeface="Times New Roman" panose="02020603050405020304" pitchFamily="18" charset="0"/>
              </a:rPr>
              <a:t>The decade between 1998 and 2007 was one of rapid growth for Cambodia, and during that period its growth was the sixth highest in the world. Cambodia enjoyed an average growth rate of 8.1% between 2000 and 2012, and the IMF projects Cambodia to have 7.7% growth in 2017. </a:t>
            </a:r>
            <a:r>
              <a:rPr lang="en-US" smtClean="0">
                <a:solidFill>
                  <a:srgbClr val="000000"/>
                </a:solidFill>
                <a:latin typeface="Times New Roman" panose="02020603050405020304" pitchFamily="18" charset="0"/>
              </a:rPr>
              <a:t>This growth has transformed the population, and Cambodia’s poor dropped from 53% to 20% of its total population between 2004 and 2011 </a:t>
            </a:r>
            <a:endParaRPr lang="en-US"/>
          </a:p>
        </p:txBody>
      </p:sp>
      <p:sp>
        <p:nvSpPr>
          <p:cNvPr id="4" name="Slide Number Placeholder 3"/>
          <p:cNvSpPr>
            <a:spLocks noGrp="1"/>
          </p:cNvSpPr>
          <p:nvPr>
            <p:ph type="sldNum" sz="quarter" idx="10"/>
          </p:nvPr>
        </p:nvSpPr>
        <p:spPr/>
        <p:txBody>
          <a:bodyPr/>
          <a:lstStyle/>
          <a:p>
            <a:fld id="{53141126-A67F-4DEC-8D2E-C1FAE1DDC81C}" type="slidenum">
              <a:rPr lang="en-US" smtClean="0"/>
              <a:t>61</a:t>
            </a:fld>
            <a:endParaRPr lang="en-US"/>
          </a:p>
        </p:txBody>
      </p:sp>
    </p:spTree>
    <p:extLst>
      <p:ext uri="{BB962C8B-B14F-4D97-AF65-F5344CB8AC3E}">
        <p14:creationId xmlns:p14="http://schemas.microsoft.com/office/powerpoint/2010/main" val="2463340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China has been generally cooperative with and supportive of the Bretton Woods institutions. At the same time, it is frustrated that existing multilateral institutions limit its global ambitions. The slow pace of reforms at the Western-dominated IMF and World Bank prevents China and other emerging economies from playing a greater role in international </a:t>
            </a:r>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63367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China has also proposed the “Silk Road Economic Belt” and “21st Century Maritime Silk Road,” or “One Belt, One Road” (OBOR), an </a:t>
            </a:r>
            <a:r>
              <a:rPr lang="en-US" sz="1200" b="0" i="0" u="none" strike="noStrike" kern="1200" dirty="0" smtClean="0">
                <a:solidFill>
                  <a:schemeClr val="tx1"/>
                </a:solidFill>
                <a:effectLst/>
                <a:latin typeface="+mn-lt"/>
                <a:ea typeface="+mn-ea"/>
                <a:cs typeface="+mn-cs"/>
                <a:hlinkClick r:id="rId3"/>
              </a:rPr>
              <a:t>even broader and more ambitious initiative</a:t>
            </a:r>
            <a:r>
              <a:rPr lang="en-US" sz="1200" b="0" i="0" kern="1200" dirty="0" smtClean="0">
                <a:solidFill>
                  <a:schemeClr val="tx1"/>
                </a:solidFill>
                <a:effectLst/>
                <a:latin typeface="+mn-lt"/>
                <a:ea typeface="+mn-ea"/>
                <a:cs typeface="+mn-cs"/>
              </a:rPr>
              <a:t>. The AIIB will serve as the financing arm of OBOR. The AIIB will begin with authorized capital of $50 billion, eventually to be raised to $100 billion. The projected investment for OBOR will be $1.4 trillion, about 12 times larger than the Marshall Plan, which was about $120 billion in today’s value. In addition to the economic benefits, the AIIB and OBOR will significantly facilitate the movement of goods, services, and people across national borders. Over the past two decades, China has contributed substantially to infrastructure or “hardware” of many developing nations, but it remains short of “software” or soft power. Beijing hopes that its new initiatives with a non-coercive, non-military approach will help enhance its international image as a responsible global power. The AIIB and OBOR have become an integral part of China’s new diplomacy, reflecting its growing interests and clout. They are also important steps to realizing President Xi Jinping’s “Chinese dream.”</a:t>
            </a:r>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83722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China has been generally cooperative with and supportive of the Bretton Woods institutions. At the same time, it is frustrated that existing multilateral institutions limit its global ambitions. The slow pace of reforms at the Western-dominated IMF and World Bank prevents China and other emerging economies from playing a greater role in international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71</a:t>
            </a:fld>
            <a:endParaRPr lang="en-US"/>
          </a:p>
        </p:txBody>
      </p:sp>
    </p:spTree>
    <p:extLst>
      <p:ext uri="{BB962C8B-B14F-4D97-AF65-F5344CB8AC3E}">
        <p14:creationId xmlns:p14="http://schemas.microsoft.com/office/powerpoint/2010/main" val="1920272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Ranks among the world’s largest shopping malls, with floor space equivalent to nearly 70 football fields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China will rely much more heavily on internal demand as it matures – a necessary step to avoid destructive trade conflicts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3141126-A67F-4DEC-8D2E-C1FAE1DDC81C}" type="slidenum">
              <a:rPr lang="en-US" smtClean="0"/>
              <a:t>74</a:t>
            </a:fld>
            <a:endParaRPr lang="en-US"/>
          </a:p>
        </p:txBody>
      </p:sp>
    </p:spTree>
    <p:extLst>
      <p:ext uri="{BB962C8B-B14F-4D97-AF65-F5344CB8AC3E}">
        <p14:creationId xmlns:p14="http://schemas.microsoft.com/office/powerpoint/2010/main" val="8741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Angus Maddison, the world’s leading student of long-term economic development and the Henry Wendt Visiting Scholar at AEI this spring, addresses that question in his new book, </a:t>
            </a:r>
            <a:r>
              <a:rPr lang="en-US" sz="1200" b="0" i="1" kern="1200" dirty="0" smtClean="0">
                <a:solidFill>
                  <a:schemeClr val="tx1"/>
                </a:solidFill>
                <a:effectLst/>
                <a:latin typeface="+mn-lt"/>
                <a:ea typeface="+mn-ea"/>
                <a:cs typeface="+mn-cs"/>
              </a:rPr>
              <a:t>The World Economy: A Millennial Perspective</a:t>
            </a:r>
            <a:r>
              <a:rPr lang="en-US" sz="1200" b="0" i="0" kern="1200" dirty="0" smtClean="0">
                <a:solidFill>
                  <a:schemeClr val="tx1"/>
                </a:solidFill>
                <a:effectLst/>
                <a:latin typeface="+mn-lt"/>
                <a:ea typeface="+mn-ea"/>
                <a:cs typeface="+mn-cs"/>
              </a:rPr>
              <a:t> (Organization for Economic Cooperation and Development).</a:t>
            </a:r>
          </a:p>
          <a:p>
            <a:r>
              <a:rPr lang="en-US" sz="1200" b="1" i="0" kern="1200" dirty="0" smtClean="0">
                <a:solidFill>
                  <a:schemeClr val="tx1"/>
                </a:solidFill>
                <a:effectLst/>
                <a:latin typeface="+mn-lt"/>
                <a:ea typeface="+mn-ea"/>
                <a:cs typeface="+mn-cs"/>
              </a:rPr>
              <a:t>Angus Maddison</a:t>
            </a:r>
            <a:r>
              <a:rPr lang="en-US" sz="1200" b="0" i="0" kern="1200" dirty="0" smtClean="0">
                <a:solidFill>
                  <a:schemeClr val="tx1"/>
                </a:solidFill>
                <a:effectLst/>
                <a:latin typeface="+mn-lt"/>
                <a:ea typeface="+mn-ea"/>
                <a:cs typeface="+mn-cs"/>
              </a:rPr>
              <a:t> (6 December 1926 – 24 April 2010) was a British economist</a:t>
            </a:r>
            <a:r>
              <a:rPr lang="en-US" sz="1200" b="0" i="0" u="none" strike="noStrike" kern="1200" baseline="30000" dirty="0" smtClean="0">
                <a:solidFill>
                  <a:schemeClr val="tx1"/>
                </a:solidFill>
                <a:effectLst/>
                <a:latin typeface="+mn-lt"/>
                <a:ea typeface="+mn-ea"/>
                <a:cs typeface="+mn-cs"/>
                <a:hlinkClick r:id="rId3"/>
              </a:rPr>
              <a:t>[1]</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specialising</a:t>
            </a:r>
            <a:r>
              <a:rPr lang="en-US" sz="1200" b="0" i="0" kern="1200" dirty="0" smtClean="0">
                <a:solidFill>
                  <a:schemeClr val="tx1"/>
                </a:solidFill>
                <a:effectLst/>
                <a:latin typeface="+mn-lt"/>
                <a:ea typeface="+mn-ea"/>
                <a:cs typeface="+mn-cs"/>
              </a:rPr>
              <a:t> in quantitative macro</a:t>
            </a:r>
            <a:r>
              <a:rPr lang="en-US" sz="1200" b="0" i="0" u="none" strike="noStrike" kern="1200" dirty="0" smtClean="0">
                <a:solidFill>
                  <a:schemeClr val="tx1"/>
                </a:solidFill>
                <a:effectLst/>
                <a:latin typeface="+mn-lt"/>
                <a:ea typeface="+mn-ea"/>
                <a:cs typeface="+mn-cs"/>
                <a:hlinkClick r:id="rId4" tooltip="Economic history"/>
              </a:rPr>
              <a:t>economic history</a:t>
            </a:r>
            <a:r>
              <a:rPr lang="en-US" sz="1200" b="0" i="0" kern="1200" dirty="0" smtClean="0">
                <a:solidFill>
                  <a:schemeClr val="tx1"/>
                </a:solidFill>
                <a:effectLst/>
                <a:latin typeface="+mn-lt"/>
                <a:ea typeface="+mn-ea"/>
                <a:cs typeface="+mn-cs"/>
              </a:rPr>
              <a:t>, including the measurement and analysis of economic growth and development. He was Emeritus Professor at the Faculty of Economics at the </a:t>
            </a:r>
            <a:r>
              <a:rPr lang="en-US" sz="1200" b="0" i="0" u="none" strike="noStrike" kern="1200" dirty="0" smtClean="0">
                <a:solidFill>
                  <a:schemeClr val="tx1"/>
                </a:solidFill>
                <a:effectLst/>
                <a:latin typeface="+mn-lt"/>
                <a:ea typeface="+mn-ea"/>
                <a:cs typeface="+mn-cs"/>
                <a:hlinkClick r:id="rId5" tooltip="University of Groningen"/>
              </a:rPr>
              <a:t>University of Groningen</a:t>
            </a:r>
            <a:r>
              <a:rPr lang="en-US" sz="1200" b="0" i="0" kern="1200" dirty="0" smtClean="0">
                <a:solidFill>
                  <a:schemeClr val="tx1"/>
                </a:solidFill>
                <a:effectLst/>
                <a:latin typeface="+mn-lt"/>
                <a:ea typeface="+mn-ea"/>
                <a:cs typeface="+mn-cs"/>
              </a:rPr>
              <a:t> (RUG).</a:t>
            </a:r>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5</a:t>
            </a:fld>
            <a:endParaRPr lang="en-US"/>
          </a:p>
        </p:txBody>
      </p:sp>
    </p:spTree>
    <p:extLst>
      <p:ext uri="{BB962C8B-B14F-4D97-AF65-F5344CB8AC3E}">
        <p14:creationId xmlns:p14="http://schemas.microsoft.com/office/powerpoint/2010/main" val="201999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 the closing years of the nineteenth century, the United States became the most powerful nation since imperial Rome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For most of the last century, the US has dominated global economics, politics, science and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Since World War II that dominance has been unrivaled, unprecedented in modern history. We started the cold war immediately after world war II </a:t>
            </a:r>
          </a:p>
          <a:p>
            <a:endParaRPr lang="en-US" b="1"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83564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Bretton Woods Conference, July 1944, was the gathering of 44 Allied nations in Bretton Woods, New Hampshire USA to regulate the international monetary and financial order at the conclusion of World War II. </a:t>
            </a:r>
            <a:endParaRPr lang="en-US" dirty="0" smtClean="0"/>
          </a:p>
          <a:p>
            <a:pPr eaLnBrk="1" hangingPunct="1"/>
            <a:r>
              <a:rPr lang="en-US" b="1" dirty="0" smtClean="0"/>
              <a:t>The General Agreement on Tariffs and Trade were signed and the conference established the World Bank and the IMF, ALL OPERATING OUTSIDE THE UNITED NATIONS </a:t>
            </a:r>
          </a:p>
          <a:p>
            <a:pPr eaLnBrk="1" hangingPunct="1"/>
            <a:r>
              <a:rPr lang="en-US" altLang="en-US" b="1" dirty="0" smtClean="0"/>
              <a:t>The World Bank was the IBRD</a:t>
            </a:r>
          </a:p>
          <a:p>
            <a:pPr eaLnBrk="1" hangingPunct="1"/>
            <a:r>
              <a:rPr lang="en-US" altLang="en-US" b="1" dirty="0" smtClean="0"/>
              <a:t>The General Agreement on Tariffs and Trade (GATT)</a:t>
            </a:r>
          </a:p>
          <a:p>
            <a:pPr lvl="1" eaLnBrk="1" hangingPunct="1"/>
            <a:r>
              <a:rPr lang="en-US" altLang="en-US" b="1" dirty="0" smtClean="0"/>
              <a:t>Signed in 1947 – Governed international trade relations until 1995 when WTO created</a:t>
            </a:r>
          </a:p>
          <a:p>
            <a:pPr lvl="1" eaLnBrk="1" hangingPunct="1"/>
            <a:r>
              <a:rPr lang="en-US" altLang="en-US" b="1" dirty="0" smtClean="0"/>
              <a:t>Rules and accomplishments</a:t>
            </a:r>
          </a:p>
          <a:p>
            <a:pPr lvl="2" eaLnBrk="1" hangingPunct="1"/>
            <a:r>
              <a:rPr lang="en-US" altLang="en-US" b="1" dirty="0" smtClean="0"/>
              <a:t>Most favored nation status for most countries</a:t>
            </a:r>
          </a:p>
          <a:p>
            <a:pPr lvl="3" eaLnBrk="1" hangingPunct="1"/>
            <a:r>
              <a:rPr lang="en-US" altLang="en-US" b="1" dirty="0" smtClean="0"/>
              <a:t>A tariff cut for one was a tariff cut for all</a:t>
            </a:r>
          </a:p>
          <a:p>
            <a:pPr lvl="1" eaLnBrk="1" hangingPunct="1"/>
            <a:r>
              <a:rPr lang="en-US" altLang="en-US" b="1" dirty="0" smtClean="0"/>
              <a:t>By 1970s, tariffs had dropped from an average of around 50% to the single digits…Trade exploded.</a:t>
            </a:r>
          </a:p>
          <a:p>
            <a:pPr lvl="0" rtl="0"/>
            <a:endParaRPr lang="en-US" dirty="0" smtClean="0"/>
          </a:p>
          <a:p>
            <a:pPr lvl="0" rtl="0"/>
            <a:endParaRPr lang="en-US" dirty="0" smtClean="0"/>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8</a:t>
            </a:fld>
            <a:endParaRPr lang="en-US"/>
          </a:p>
        </p:txBody>
      </p:sp>
    </p:spTree>
    <p:extLst>
      <p:ext uri="{BB962C8B-B14F-4D97-AF65-F5344CB8AC3E}">
        <p14:creationId xmlns:p14="http://schemas.microsoft.com/office/powerpoint/2010/main" val="248472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Bretton Woods Conference, July 1944, was the gathering of 44 Allied nations in Bretton Woods, New Hampshire USA to regulate the international monetary and financial order at the conclusion of World War II. </a:t>
            </a:r>
            <a:endParaRPr lang="en-US" dirty="0" smtClean="0"/>
          </a:p>
          <a:p>
            <a:pPr eaLnBrk="1" hangingPunct="1"/>
            <a:r>
              <a:rPr lang="en-US" b="1" dirty="0" smtClean="0"/>
              <a:t>The General Agreement on Tariffs and Trade were signed and the conference established the World Bank and the IMF, ALL OPERATING OUTSIDE THE UNITED NATIONS </a:t>
            </a:r>
          </a:p>
          <a:p>
            <a:pPr eaLnBrk="1" hangingPunct="1"/>
            <a:r>
              <a:rPr lang="en-US" altLang="en-US" b="1" dirty="0" smtClean="0"/>
              <a:t>The World Bank was the IBRD</a:t>
            </a:r>
          </a:p>
          <a:p>
            <a:pPr eaLnBrk="1" hangingPunct="1"/>
            <a:r>
              <a:rPr lang="en-US" altLang="en-US" b="1" dirty="0" smtClean="0"/>
              <a:t>The General Agreement on Tariffs and Trade (GATT)</a:t>
            </a:r>
          </a:p>
          <a:p>
            <a:pPr lvl="1" eaLnBrk="1" hangingPunct="1"/>
            <a:r>
              <a:rPr lang="en-US" altLang="en-US" b="1" dirty="0" smtClean="0"/>
              <a:t>Signed in 1947 – Governed international trade relations until 1995 when WTO created</a:t>
            </a:r>
          </a:p>
          <a:p>
            <a:pPr lvl="1" eaLnBrk="1" hangingPunct="1"/>
            <a:r>
              <a:rPr lang="en-US" altLang="en-US" b="1" dirty="0" smtClean="0"/>
              <a:t>Rules and accomplishments</a:t>
            </a:r>
          </a:p>
          <a:p>
            <a:pPr lvl="2" eaLnBrk="1" hangingPunct="1"/>
            <a:r>
              <a:rPr lang="en-US" altLang="en-US" b="1" dirty="0" smtClean="0"/>
              <a:t>Most favored nation status for most countries</a:t>
            </a:r>
          </a:p>
          <a:p>
            <a:pPr lvl="3" eaLnBrk="1" hangingPunct="1"/>
            <a:r>
              <a:rPr lang="en-US" altLang="en-US" b="1" dirty="0" smtClean="0"/>
              <a:t>A tariff cut for one was a tariff cut for all</a:t>
            </a:r>
          </a:p>
          <a:p>
            <a:pPr lvl="1" eaLnBrk="1" hangingPunct="1"/>
            <a:r>
              <a:rPr lang="en-US" altLang="en-US" b="1" dirty="0" smtClean="0"/>
              <a:t>By 1970s, tariffs had dropped from an average of around 50% to the single digits…Trade exploded.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smtClean="0">
                <a:latin typeface="Algerian" pitchFamily="82" charset="0"/>
              </a:rPr>
              <a:t>The United States has been the dominant power in the IMF as well as the World Bank and the GATT/WTO</a:t>
            </a:r>
            <a:endParaRPr lang="en-US" dirty="0" smtClean="0"/>
          </a:p>
          <a:p>
            <a:pPr eaLnBrk="1" hangingPunct="1">
              <a:spcBef>
                <a:spcPct val="0"/>
              </a:spcBef>
            </a:pPr>
            <a:r>
              <a:rPr lang="en-US" altLang="en-US" dirty="0" smtClean="0"/>
              <a:t>International Bank for Reconstruction and Development (IBRB) later known as the World Bank </a:t>
            </a:r>
          </a:p>
          <a:p>
            <a:pPr eaLnBrk="1" hangingPunct="1">
              <a:spcBef>
                <a:spcPct val="0"/>
              </a:spcBef>
            </a:pPr>
            <a:r>
              <a:rPr lang="en-US" altLang="en-US" dirty="0" smtClean="0"/>
              <a:t>The international Monetary Fund )IMF)</a:t>
            </a:r>
          </a:p>
          <a:p>
            <a:pPr eaLnBrk="1" hangingPunct="1">
              <a:spcBef>
                <a:spcPct val="0"/>
              </a:spcBef>
            </a:pPr>
            <a:r>
              <a:rPr lang="en-US" altLang="en-US" dirty="0" smtClean="0"/>
              <a:t>The International Trade Organization (ITO)  which came into being only as the General Agreement on Tariff and Trade (GATT) which only much later became the WTO The World Trade Organization ) </a:t>
            </a:r>
          </a:p>
          <a:p>
            <a:pPr eaLnBrk="1" hangingPunct="1"/>
            <a:r>
              <a:rPr lang="en-US" altLang="en-US" dirty="0" smtClean="0"/>
              <a:t>The United States has been the dominant power in the IMF as well as the World Bank and the GATT/WTO. </a:t>
            </a:r>
          </a:p>
          <a:p>
            <a:pPr eaLnBrk="1" hangingPunct="1"/>
            <a:r>
              <a:rPr lang="en-US" altLang="en-US" dirty="0" smtClean="0"/>
              <a:t>In the several financial crises that have afflicted the international economy, the 1994-95 Mexican crisis and the post 1997 East Asian crisis, The US in effect dictated IMF responses</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9441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 THE THIRD TECTONIC SHIFT, AT THE POLITICO MILITARY LEVEL WE REMAIN IN THE ORBIT OF A DOMINANT USA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BUT IN EVERY OTHER DIMENSION,INDUSTRIAL, FINANCIAL, EDUCATIONAL, SOCIAL AND CULTURAL THE DISTRIBUTION OF POWER IS MOVING AWAY FROM AMERICAN DOMINANCE, NOT TO AN ANTI AMERICAN BUT A POST AMERICAN WORLD </a:t>
            </a:r>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53141126-A67F-4DEC-8D2E-C1FAE1DDC81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5004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Red Guards</a:t>
            </a:r>
            <a:r>
              <a:rPr lang="en-US" altLang="en-US" smtClean="0"/>
              <a:t> (</a:t>
            </a:r>
            <a:r>
              <a:rPr lang="en-US" altLang="en-US" smtClean="0">
                <a:hlinkClick r:id="rId3" tooltip="Simplified Chinese characters"/>
              </a:rPr>
              <a:t>simplified Chinese</a:t>
            </a:r>
            <a:r>
              <a:rPr lang="en-US" altLang="en-US" smtClean="0"/>
              <a:t>: </a:t>
            </a:r>
            <a:r>
              <a:rPr lang="ja-JP" altLang="en-US" smtClean="0"/>
              <a:t>红卫兵</a:t>
            </a:r>
            <a:r>
              <a:rPr lang="en-US" altLang="ja-JP" smtClean="0"/>
              <a:t>; </a:t>
            </a:r>
            <a:r>
              <a:rPr lang="en-US" altLang="en-US" smtClean="0">
                <a:hlinkClick r:id="rId4" tooltip="Traditional Chinese characters"/>
              </a:rPr>
              <a:t>traditional Chinese</a:t>
            </a:r>
            <a:r>
              <a:rPr lang="en-US" altLang="en-US" smtClean="0"/>
              <a:t>: </a:t>
            </a:r>
            <a:r>
              <a:rPr lang="ja-JP" altLang="en-US" smtClean="0"/>
              <a:t>紅衛兵</a:t>
            </a:r>
            <a:r>
              <a:rPr lang="en-US" altLang="ja-JP" smtClean="0"/>
              <a:t>; </a:t>
            </a:r>
            <a:r>
              <a:rPr lang="en-US" altLang="en-US" smtClean="0">
                <a:hlinkClick r:id="rId5" tooltip="Pinyin"/>
              </a:rPr>
              <a:t>pinyin</a:t>
            </a:r>
            <a:r>
              <a:rPr lang="en-US" altLang="en-US" smtClean="0"/>
              <a:t>: </a:t>
            </a:r>
            <a:r>
              <a:rPr lang="en-US" altLang="en-US" i="1" smtClean="0"/>
              <a:t>Hóng Wèi Bīng</a:t>
            </a:r>
            <a:r>
              <a:rPr lang="en-US" altLang="en-US" smtClean="0"/>
              <a:t>) were a mass movement of civilians, mostly students and other young people in </a:t>
            </a:r>
            <a:r>
              <a:rPr lang="en-US" altLang="en-US" smtClean="0">
                <a:hlinkClick r:id="rId6" tooltip="China"/>
              </a:rPr>
              <a:t>China</a:t>
            </a:r>
            <a:r>
              <a:rPr lang="en-US" altLang="en-US" smtClean="0"/>
              <a:t>, who were mobilized by </a:t>
            </a:r>
            <a:r>
              <a:rPr lang="en-US" altLang="en-US" smtClean="0">
                <a:hlinkClick r:id="rId7" tooltip="Mao Zedong"/>
              </a:rPr>
              <a:t>Mao Zedong</a:t>
            </a:r>
            <a:r>
              <a:rPr lang="en-US" altLang="en-US" smtClean="0"/>
              <a:t> in 1966 and 1967, during the </a:t>
            </a:r>
            <a:r>
              <a:rPr lang="en-US" altLang="en-US" smtClean="0">
                <a:hlinkClick r:id="rId8" tooltip="Cultural Revolution"/>
              </a:rPr>
              <a:t>Cultural Revolution</a:t>
            </a:r>
            <a:r>
              <a:rPr lang="en-US" altLang="en-US" smtClean="0"/>
              <a:t> 1966 1976.</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152139A-0724-4F96-9225-CE2B79C66A3C}" type="slidenum">
              <a:rPr lang="en-US" altLang="en-US" smtClean="0">
                <a:solidFill>
                  <a:prstClr val="black"/>
                </a:solidFill>
              </a:rPr>
              <a:pPr>
                <a:spcBef>
                  <a:spcPct val="0"/>
                </a:spcBef>
              </a:pPr>
              <a:t>14</a:t>
            </a:fld>
            <a:endParaRPr lang="en-US" altLang="en-US" smtClean="0">
              <a:solidFill>
                <a:prstClr val="black"/>
              </a:solidFill>
            </a:endParaRPr>
          </a:p>
        </p:txBody>
      </p:sp>
    </p:spTree>
    <p:extLst>
      <p:ext uri="{BB962C8B-B14F-4D97-AF65-F5344CB8AC3E}">
        <p14:creationId xmlns:p14="http://schemas.microsoft.com/office/powerpoint/2010/main" val="27515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41126-A67F-4DEC-8D2E-C1FAE1DDC81C}" type="slidenum">
              <a:rPr lang="en-US" smtClean="0"/>
              <a:t>15</a:t>
            </a:fld>
            <a:endParaRPr lang="en-US"/>
          </a:p>
        </p:txBody>
      </p:sp>
    </p:spTree>
    <p:extLst>
      <p:ext uri="{BB962C8B-B14F-4D97-AF65-F5344CB8AC3E}">
        <p14:creationId xmlns:p14="http://schemas.microsoft.com/office/powerpoint/2010/main" val="367361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899DFD-0F7E-46E0-AD82-7BFB2FF7EAD2}"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99876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99DFD-0F7E-46E0-AD82-7BFB2FF7EAD2}"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333702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99DFD-0F7E-46E0-AD82-7BFB2FF7EAD2}"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6485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a:solidFill>
                <a:srgbClr val="B80E0F">
                  <a:lumMod val="50000"/>
                </a:srgbClr>
              </a:solidFill>
            </a:endParaRP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solidFill>
                  <a:prstClr val="black">
                    <a:lumMod val="75000"/>
                    <a:lumOff val="25000"/>
                  </a:prstClr>
                </a:solidFill>
              </a:rPr>
              <a:pPr/>
              <a:t>‹#›</a:t>
            </a:fld>
            <a:endParaRPr lang="en-US" dirty="0">
              <a:solidFill>
                <a:prstClr val="black">
                  <a:lumMod val="75000"/>
                  <a:lumOff val="25000"/>
                </a:prstClr>
              </a:solidFill>
            </a:endParaRP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6872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B80E0F">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2318354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B80E0F">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2661687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732518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B80E0F">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362276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B80E0F">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3893266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B80E0F">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195556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75552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99DFD-0F7E-46E0-AD82-7BFB2FF7EAD2}"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3750102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330035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2677804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1381525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577290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B80E0F">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627287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B80E0F">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2626779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B80E0F">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3183876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B80E0F">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2534103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solidFill>
                  <a:srgbClr val="B80E0F">
                    <a:lumMod val="50000"/>
                  </a:srgbClr>
                </a:solidFill>
              </a:rPr>
              <a:pPr/>
              <a:t>1/19/2016</a:t>
            </a:fld>
            <a:endParaRPr lang="en-US" dirty="0">
              <a:solidFill>
                <a:srgbClr val="B80E0F">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B80E0F">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80E0F">
                    <a:lumMod val="50000"/>
                  </a:srgbClr>
                </a:solidFill>
              </a:rPr>
              <a:pPr/>
              <a:t>‹#›</a:t>
            </a:fld>
            <a:endParaRPr lang="en-US" dirty="0">
              <a:solidFill>
                <a:srgbClr val="B80E0F">
                  <a:lumMod val="50000"/>
                </a:srgbClr>
              </a:solidFill>
            </a:endParaRPr>
          </a:p>
        </p:txBody>
      </p:sp>
    </p:spTree>
    <p:extLst>
      <p:ext uri="{BB962C8B-B14F-4D97-AF65-F5344CB8AC3E}">
        <p14:creationId xmlns:p14="http://schemas.microsoft.com/office/powerpoint/2010/main" val="45383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5" name="Rectangle 20"/>
          <p:cNvSpPr>
            <a:spLocks noChangeArrowheads="1"/>
          </p:cNvSpPr>
          <p:nvPr/>
        </p:nvSpPr>
        <p:spPr bwMode="white">
          <a:xfrm>
            <a:off x="11988800" y="3175"/>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6" name="Rectangle 21"/>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7" name="Rectangle 23"/>
          <p:cNvSpPr>
            <a:spLocks noChangeArrowheads="1"/>
          </p:cNvSpPr>
          <p:nvPr/>
        </p:nvSpPr>
        <p:spPr bwMode="white">
          <a:xfrm>
            <a:off x="0" y="0"/>
            <a:ext cx="12192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Rectangle 11"/>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07E53421-9527-4492-A298-B250F9EA13C9}" type="datetimeFigureOut">
              <a:rPr lang="en-US"/>
              <a:pPr>
                <a:defRPr/>
              </a:pPr>
              <a:t>1/19/2016</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lvl1pPr>
          </a:lstStyle>
          <a:p>
            <a:pPr>
              <a:defRPr/>
            </a:pPr>
            <a:fld id="{3AE9EB0B-34BF-4A3D-BF21-D15626553FF6}" type="slidenum">
              <a:rPr lang="en-US"/>
              <a:pPr>
                <a:defRPr/>
              </a:pPr>
              <a:t>‹#›</a:t>
            </a:fld>
            <a:endParaRPr lang="en-US"/>
          </a:p>
        </p:txBody>
      </p:sp>
    </p:spTree>
    <p:extLst>
      <p:ext uri="{BB962C8B-B14F-4D97-AF65-F5344CB8AC3E}">
        <p14:creationId xmlns:p14="http://schemas.microsoft.com/office/powerpoint/2010/main" val="11275703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899DFD-0F7E-46E0-AD82-7BFB2FF7EAD2}"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403455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402336" y="1527048"/>
            <a:ext cx="1133856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CAE842-0172-4B9D-968F-E308BA39B015}"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5816600" y="1027114"/>
            <a:ext cx="609600" cy="441325"/>
          </a:xfrm>
        </p:spPr>
        <p:txBody>
          <a:bodyPr/>
          <a:lstStyle>
            <a:lvl1pPr>
              <a:defRPr/>
            </a:lvl1pPr>
          </a:lstStyle>
          <a:p>
            <a:pPr>
              <a:defRPr/>
            </a:pPr>
            <a:fld id="{2B49B2BB-0079-40D0-B79D-B23FD8716BF6}" type="slidenum">
              <a:rPr lang="en-US"/>
              <a:pPr>
                <a:defRPr/>
              </a:pPr>
              <a:t>‹#›</a:t>
            </a:fld>
            <a:endParaRPr lang="en-US"/>
          </a:p>
        </p:txBody>
      </p:sp>
    </p:spTree>
    <p:extLst>
      <p:ext uri="{BB962C8B-B14F-4D97-AF65-F5344CB8AC3E}">
        <p14:creationId xmlns:p14="http://schemas.microsoft.com/office/powerpoint/2010/main" val="121776623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5"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6" name="Rectangle 21"/>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7" name="Rectangle 23"/>
          <p:cNvSpPr>
            <a:spLocks noChangeArrowheads="1"/>
          </p:cNvSpPr>
          <p:nvPr/>
        </p:nvSpPr>
        <p:spPr bwMode="white">
          <a:xfrm>
            <a:off x="11988800" y="1905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8" name="Rectangle 24"/>
          <p:cNvSpPr>
            <a:spLocks noChangeArrowheads="1"/>
          </p:cNvSpPr>
          <p:nvPr/>
        </p:nvSpPr>
        <p:spPr bwMode="white">
          <a:xfrm>
            <a:off x="203200" y="2286000"/>
            <a:ext cx="11777133"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9" name="Rectangle 25"/>
          <p:cNvSpPr>
            <a:spLocks noChangeArrowheads="1"/>
          </p:cNvSpPr>
          <p:nvPr/>
        </p:nvSpPr>
        <p:spPr bwMode="auto">
          <a:xfrm>
            <a:off x="207434" y="142875"/>
            <a:ext cx="11777133"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2" name="Straight Connector 11"/>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E3CC98FA-B37C-4E1B-9F41-97884140004F}" type="datetimeFigureOut">
              <a:rPr lang="en-US"/>
              <a:pPr>
                <a:defRPr/>
              </a:pPr>
              <a:t>1/19/2016</a:t>
            </a:fld>
            <a:endParaRPr lang="en-US"/>
          </a:p>
        </p:txBody>
      </p:sp>
      <p:sp>
        <p:nvSpPr>
          <p:cNvPr id="17" name="Slide Number Placeholder 5"/>
          <p:cNvSpPr>
            <a:spLocks noGrp="1"/>
          </p:cNvSpPr>
          <p:nvPr>
            <p:ph type="sldNum" sz="quarter" idx="12"/>
          </p:nvPr>
        </p:nvSpPr>
        <p:spPr>
          <a:xfrm>
            <a:off x="5791200" y="2198689"/>
            <a:ext cx="609600" cy="441325"/>
          </a:xfrm>
        </p:spPr>
        <p:txBody>
          <a:bodyPr/>
          <a:lstStyle>
            <a:lvl1pPr>
              <a:defRPr/>
            </a:lvl1pPr>
          </a:lstStyle>
          <a:p>
            <a:pPr>
              <a:defRPr/>
            </a:pPr>
            <a:fld id="{D6707CBF-32E2-4A89-9B83-21C9E4B56247}" type="slidenum">
              <a:rPr lang="en-US"/>
              <a:pPr>
                <a:defRPr/>
              </a:pPr>
              <a:t>‹#›</a:t>
            </a:fld>
            <a:endParaRPr lang="en-US"/>
          </a:p>
        </p:txBody>
      </p:sp>
    </p:spTree>
    <p:extLst>
      <p:ext uri="{BB962C8B-B14F-4D97-AF65-F5344CB8AC3E}">
        <p14:creationId xmlns:p14="http://schemas.microsoft.com/office/powerpoint/2010/main" val="60363189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smtClean="0">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02336" y="228600"/>
            <a:ext cx="113792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7721601" y="6410326"/>
            <a:ext cx="4059767" cy="365125"/>
          </a:xfrm>
        </p:spPr>
        <p:txBody>
          <a:bodyPr/>
          <a:lstStyle>
            <a:lvl1pPr>
              <a:defRPr/>
            </a:lvl1pPr>
          </a:lstStyle>
          <a:p>
            <a:pPr>
              <a:defRPr/>
            </a:pPr>
            <a:fld id="{C12A9682-9699-4064-8EA0-B3D491A37D5C}" type="datetimeFigureOut">
              <a:rPr lang="en-US"/>
              <a:pPr>
                <a:defRPr/>
              </a:pPr>
              <a:t>1/19/2016</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413A1A5-E732-4579-B74E-A33850F49B56}" type="slidenum">
              <a:rPr lang="en-US"/>
              <a:pPr>
                <a:defRPr/>
              </a:pPr>
              <a:t>‹#›</a:t>
            </a:fld>
            <a:endParaRPr lang="en-US"/>
          </a:p>
        </p:txBody>
      </p:sp>
    </p:spTree>
    <p:extLst>
      <p:ext uri="{BB962C8B-B14F-4D97-AF65-F5344CB8AC3E}">
        <p14:creationId xmlns:p14="http://schemas.microsoft.com/office/powerpoint/2010/main" val="199226333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smtClean="0">
              <a:solidFill>
                <a:prstClr val="black"/>
              </a:solidFill>
              <a:latin typeface="Arial" panose="020B0604020202020204" pitchFamily="34" charset="0"/>
              <a:cs typeface="Arial" panose="020B0604020202020204" pitchFamily="34" charset="0"/>
            </a:endParaRPr>
          </a:p>
        </p:txBody>
      </p:sp>
      <p:sp>
        <p:nvSpPr>
          <p:cNvPr id="8" name="Rectangle 20"/>
          <p:cNvSpPr>
            <a:spLocks noChangeArrowheads="1"/>
          </p:cNvSpPr>
          <p:nvPr/>
        </p:nvSpPr>
        <p:spPr bwMode="white">
          <a:xfrm>
            <a:off x="0" y="0"/>
            <a:ext cx="12192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9" name="Rectangle 21"/>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1" name="Rectangle 24"/>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2" name="Rectangle 11"/>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3" name="Rectangle 12"/>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Straight Connector 13"/>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Rectangle 14"/>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6" name="Oval 15"/>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6400800" y="2471383"/>
            <a:ext cx="53848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21EFCBF1-2B48-4C02-9EC2-5504022E85DC}" type="datetimeFigureOut">
              <a:rPr lang="en-US"/>
              <a:pPr>
                <a:defRPr/>
              </a:pPr>
              <a:t>1/19/2016</a:t>
            </a:fld>
            <a:endParaRPr lang="en-US"/>
          </a:p>
        </p:txBody>
      </p:sp>
      <p:sp>
        <p:nvSpPr>
          <p:cNvPr id="19" name="Footer Placeholder 7"/>
          <p:cNvSpPr>
            <a:spLocks noGrp="1"/>
          </p:cNvSpPr>
          <p:nvPr>
            <p:ph type="ftr" sz="quarter" idx="11"/>
          </p:nvPr>
        </p:nvSpPr>
        <p:spPr>
          <a:xfrm>
            <a:off x="406400" y="6410326"/>
            <a:ext cx="47752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5791200" y="1042989"/>
            <a:ext cx="609600" cy="441325"/>
          </a:xfrm>
        </p:spPr>
        <p:txBody>
          <a:bodyPr/>
          <a:lstStyle>
            <a:lvl1pPr>
              <a:defRPr/>
            </a:lvl1pPr>
          </a:lstStyle>
          <a:p>
            <a:pPr>
              <a:defRPr/>
            </a:pPr>
            <a:fld id="{2BC9B617-2C70-4B86-BD9F-5AE091BA5AAE}" type="slidenum">
              <a:rPr lang="en-US"/>
              <a:pPr>
                <a:defRPr/>
              </a:pPr>
              <a:t>‹#›</a:t>
            </a:fld>
            <a:endParaRPr lang="en-US"/>
          </a:p>
        </p:txBody>
      </p:sp>
    </p:spTree>
    <p:extLst>
      <p:ext uri="{BB962C8B-B14F-4D97-AF65-F5344CB8AC3E}">
        <p14:creationId xmlns:p14="http://schemas.microsoft.com/office/powerpoint/2010/main" val="14455333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A7DC06F-A8CD-4CA3-8519-6B1E161903CD}" type="datetimeFigureOut">
              <a:rPr lang="en-US"/>
              <a:pPr>
                <a:defRPr/>
              </a:pPr>
              <a:t>1/19/2016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9F29BDF4-C2C1-427E-BDB9-540E57059BA2}" type="slidenum">
              <a:rPr lang="en-US"/>
              <a:pPr>
                <a:defRPr/>
              </a:pPr>
              <a:t>‹#›</a:t>
            </a:fld>
            <a:endParaRPr lang="en-US"/>
          </a:p>
        </p:txBody>
      </p:sp>
    </p:spTree>
    <p:extLst>
      <p:ext uri="{BB962C8B-B14F-4D97-AF65-F5344CB8AC3E}">
        <p14:creationId xmlns:p14="http://schemas.microsoft.com/office/powerpoint/2010/main" val="3404749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4"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5"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Date Placeholder 1"/>
          <p:cNvSpPr>
            <a:spLocks noGrp="1"/>
          </p:cNvSpPr>
          <p:nvPr>
            <p:ph type="dt" sz="half" idx="10"/>
          </p:nvPr>
        </p:nvSpPr>
        <p:spPr/>
        <p:txBody>
          <a:bodyPr/>
          <a:lstStyle>
            <a:lvl1pPr>
              <a:defRPr/>
            </a:lvl1pPr>
          </a:lstStyle>
          <a:p>
            <a:pPr>
              <a:defRPr/>
            </a:pPr>
            <a:fld id="{16C8F389-DAA3-439E-A5CB-A08CAEE91D78}" type="datetimeFigureOut">
              <a:rPr lang="en-US"/>
              <a:pPr>
                <a:defRPr/>
              </a:pPr>
              <a:t>1/19/2016</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3D3E4EF8-D0AC-4F99-AA50-ADAF2AEA20D1}" type="slidenum">
              <a:rPr lang="en-US"/>
              <a:pPr>
                <a:defRPr/>
              </a:pPr>
              <a:t>‹#›</a:t>
            </a:fld>
            <a:endParaRPr lang="en-US"/>
          </a:p>
        </p:txBody>
      </p:sp>
    </p:spTree>
    <p:extLst>
      <p:ext uri="{BB962C8B-B14F-4D97-AF65-F5344CB8AC3E}">
        <p14:creationId xmlns:p14="http://schemas.microsoft.com/office/powerpoint/2010/main" val="3659717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8" name="Rectangle 23"/>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pPr>
              <a:defRPr/>
            </a:pPr>
            <a:fld id="{18249833-0EC2-4C25-9144-AC648DD66D7C}"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494D06EA-33DF-420A-8314-602326415A14}" type="datetimeFigureOut">
              <a:rPr lang="en-US"/>
              <a:pPr>
                <a:defRPr/>
              </a:pPr>
              <a:t>1/19/2016</a:t>
            </a:fld>
            <a:endParaRPr lang="en-US"/>
          </a:p>
        </p:txBody>
      </p:sp>
      <p:sp>
        <p:nvSpPr>
          <p:cNvPr id="18" name="Footer Placeholder 5"/>
          <p:cNvSpPr>
            <a:spLocks noGrp="1"/>
          </p:cNvSpPr>
          <p:nvPr>
            <p:ph type="ftr" sz="quarter" idx="12"/>
          </p:nvPr>
        </p:nvSpPr>
        <p:spPr>
          <a:xfrm>
            <a:off x="402168" y="6410326"/>
            <a:ext cx="4510617" cy="366713"/>
          </a:xfrm>
        </p:spPr>
        <p:txBody>
          <a:bodyPr/>
          <a:lstStyle>
            <a:lvl1pPr>
              <a:defRPr/>
            </a:lvl1pPr>
          </a:lstStyle>
          <a:p>
            <a:pPr>
              <a:defRPr/>
            </a:pPr>
            <a:endParaRPr lang="en-US"/>
          </a:p>
        </p:txBody>
      </p:sp>
    </p:spTree>
    <p:extLst>
      <p:ext uri="{BB962C8B-B14F-4D97-AF65-F5344CB8AC3E}">
        <p14:creationId xmlns:p14="http://schemas.microsoft.com/office/powerpoint/2010/main" val="55668963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8" name="Rectangle 23"/>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 name="Rectangle 9"/>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Rectangle 10"/>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pPr>
              <a:defRPr/>
            </a:pPr>
            <a:fld id="{687E45F5-0E7E-4C5F-B007-7516A12AEE46}" type="slidenum">
              <a:rPr lang="en-US"/>
              <a:pPr>
                <a:defRPr/>
              </a:pPr>
              <a:t>‹#›</a:t>
            </a:fld>
            <a:endParaRPr lang="en-US"/>
          </a:p>
        </p:txBody>
      </p:sp>
      <p:sp>
        <p:nvSpPr>
          <p:cNvPr id="17" name="Date Placeholder 4"/>
          <p:cNvSpPr>
            <a:spLocks noGrp="1"/>
          </p:cNvSpPr>
          <p:nvPr>
            <p:ph type="dt" sz="half" idx="11"/>
          </p:nvPr>
        </p:nvSpPr>
        <p:spPr>
          <a:xfrm>
            <a:off x="7717367" y="6405564"/>
            <a:ext cx="4059767" cy="365125"/>
          </a:xfrm>
        </p:spPr>
        <p:txBody>
          <a:bodyPr/>
          <a:lstStyle>
            <a:lvl1pPr>
              <a:defRPr/>
            </a:lvl1pPr>
          </a:lstStyle>
          <a:p>
            <a:pPr>
              <a:defRPr/>
            </a:pPr>
            <a:fld id="{8429E667-F2A7-42CC-83BC-9BD1F442262A}" type="datetimeFigureOut">
              <a:rPr lang="en-US"/>
              <a:pPr>
                <a:defRPr/>
              </a:pPr>
              <a:t>1/19/2016</a:t>
            </a:fld>
            <a:endParaRPr lang="en-US"/>
          </a:p>
        </p:txBody>
      </p:sp>
      <p:sp>
        <p:nvSpPr>
          <p:cNvPr id="18" name="Footer Placeholder 5"/>
          <p:cNvSpPr>
            <a:spLocks noGrp="1"/>
          </p:cNvSpPr>
          <p:nvPr>
            <p:ph type="ftr" sz="quarter" idx="12"/>
          </p:nvPr>
        </p:nvSpPr>
        <p:spPr>
          <a:xfrm>
            <a:off x="402168" y="6410326"/>
            <a:ext cx="4779433" cy="366713"/>
          </a:xfrm>
        </p:spPr>
        <p:txBody>
          <a:bodyPr/>
          <a:lstStyle>
            <a:lvl1pPr>
              <a:defRPr/>
            </a:lvl1pPr>
          </a:lstStyle>
          <a:p>
            <a:pPr>
              <a:defRPr/>
            </a:pPr>
            <a:endParaRPr lang="en-US"/>
          </a:p>
        </p:txBody>
      </p:sp>
    </p:spTree>
    <p:extLst>
      <p:ext uri="{BB962C8B-B14F-4D97-AF65-F5344CB8AC3E}">
        <p14:creationId xmlns:p14="http://schemas.microsoft.com/office/powerpoint/2010/main" val="1326258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8008ED-01BA-493D-8C8D-D0018902F859}"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BB7A8B-A3D0-40CD-B045-0294EE71719B}" type="slidenum">
              <a:rPr lang="en-US"/>
              <a:pPr>
                <a:defRPr/>
              </a:pPr>
              <a:t>‹#›</a:t>
            </a:fld>
            <a:endParaRPr lang="en-US"/>
          </a:p>
        </p:txBody>
      </p:sp>
    </p:spTree>
    <p:extLst>
      <p:ext uri="{BB962C8B-B14F-4D97-AF65-F5344CB8AC3E}">
        <p14:creationId xmlns:p14="http://schemas.microsoft.com/office/powerpoint/2010/main" val="28367485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5" name="Rectangle 20"/>
          <p:cNvSpPr>
            <a:spLocks noChangeArrowheads="1"/>
          </p:cNvSpPr>
          <p:nvPr/>
        </p:nvSpPr>
        <p:spPr bwMode="white">
          <a:xfrm>
            <a:off x="9347200" y="0"/>
            <a:ext cx="28448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6" name="Rectangle 21"/>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7"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8" name="Rectangle 7"/>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ctangle 8"/>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0" name="Straight Connector 9"/>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Oval 10"/>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2" name="Oval 11"/>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9855200" y="304802"/>
            <a:ext cx="19304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9220200" y="3009901"/>
            <a:ext cx="609600" cy="441325"/>
          </a:xfrm>
        </p:spPr>
        <p:txBody>
          <a:bodyPr/>
          <a:lstStyle>
            <a:lvl1pPr>
              <a:defRPr/>
            </a:lvl1pPr>
          </a:lstStyle>
          <a:p>
            <a:pPr>
              <a:defRPr/>
            </a:pPr>
            <a:fld id="{69730B6D-1511-4472-AFD4-33B9089324E8}"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188EAB1A-8E48-4F51-8AAF-8E7CA1122F23}" type="datetimeFigureOut">
              <a:rPr lang="en-US"/>
              <a:pPr>
                <a:defRPr/>
              </a:pPr>
              <a:t>1/19/2016</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240367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899DFD-0F7E-46E0-AD82-7BFB2FF7EAD2}" type="datetimeFigureOut">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2462900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30F15F-606E-498B-98F3-979A4879BA6C}" type="slidenum">
              <a:rPr lang="en-US"/>
              <a:pPr>
                <a:defRPr/>
              </a:pPr>
              <a:t>‹#›</a:t>
            </a:fld>
            <a:endParaRPr lang="en-US"/>
          </a:p>
        </p:txBody>
      </p:sp>
    </p:spTree>
    <p:extLst>
      <p:ext uri="{BB962C8B-B14F-4D97-AF65-F5344CB8AC3E}">
        <p14:creationId xmlns:p14="http://schemas.microsoft.com/office/powerpoint/2010/main" val="1688492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76128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68722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8975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93332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4071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42115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87127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78931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863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899DFD-0F7E-46E0-AD82-7BFB2FF7EAD2}" type="datetimeFigureOut">
              <a:rPr lang="en-US" smtClean="0"/>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2483843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46505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7761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95138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37304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22677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290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20709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30825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99123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7852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899DFD-0F7E-46E0-AD82-7BFB2FF7EAD2}" type="datetimeFigureOut">
              <a:rPr lang="en-US" smtClean="0"/>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1225328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57286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46370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89839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844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23681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92435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15090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17065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2620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4079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99DFD-0F7E-46E0-AD82-7BFB2FF7EAD2}" type="datetimeFigureOut">
              <a:rPr lang="en-US" smtClean="0"/>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16821757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23590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14288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29262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7030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1/19/2016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39679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A77278-CA47-4897-A0FE-45FFC912C9B5}"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09E45-99D3-4F98-9B7C-49317E76D89D}"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868061"/>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77278-CA47-4897-A0FE-45FFC912C9B5}"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2588148910"/>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A77278-CA47-4897-A0FE-45FFC912C9B5}"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09E45-99D3-4F98-9B7C-49317E76D89D}"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02177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A77278-CA47-4897-A0FE-45FFC912C9B5}" type="datetimeFigureOut">
              <a:rPr lang="en-US" smtClean="0"/>
              <a:pPr/>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194834117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A77278-CA47-4897-A0FE-45FFC912C9B5}" type="datetimeFigureOut">
              <a:rPr lang="en-US" smtClean="0"/>
              <a:pPr/>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B09E45-99D3-4F98-9B7C-49317E76D89D}"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944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99DFD-0F7E-46E0-AD82-7BFB2FF7EAD2}" type="datetimeFigureOut">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2663064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A77278-CA47-4897-A0FE-45FFC912C9B5}" type="datetimeFigureOut">
              <a:rPr lang="en-US" smtClean="0"/>
              <a:pPr/>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476252105"/>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77278-CA47-4897-A0FE-45FFC912C9B5}" type="datetimeFigureOut">
              <a:rPr lang="en-US" smtClean="0"/>
              <a:pPr/>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2045685361"/>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A77278-CA47-4897-A0FE-45FFC912C9B5}" type="datetimeFigureOut">
              <a:rPr lang="en-US" smtClean="0"/>
              <a:pPr/>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09E45-99D3-4F98-9B7C-49317E76D89D}"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3091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A77278-CA47-4897-A0FE-45FFC912C9B5}" type="datetimeFigureOut">
              <a:rPr lang="en-US" smtClean="0"/>
              <a:pPr/>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145814899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77278-CA47-4897-A0FE-45FFC912C9B5}"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312554753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A77278-CA47-4897-A0FE-45FFC912C9B5}"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09E45-99D3-4F98-9B7C-49317E76D89D}" type="slidenum">
              <a:rPr lang="en-US" smtClean="0"/>
              <a:pPr/>
              <a:t>‹#›</a:t>
            </a:fld>
            <a:endParaRPr lang="en-US"/>
          </a:p>
        </p:txBody>
      </p:sp>
    </p:spTree>
    <p:extLst>
      <p:ext uri="{BB962C8B-B14F-4D97-AF65-F5344CB8AC3E}">
        <p14:creationId xmlns:p14="http://schemas.microsoft.com/office/powerpoint/2010/main" val="123263695"/>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6" descr="white rectangle.png"/>
          <p:cNvPicPr>
            <a:picLocks/>
          </p:cNvPicPr>
          <p:nvPr userDrawn="1"/>
        </p:nvPicPr>
        <p:blipFill>
          <a:blip r:embed="rId2"/>
          <a:srcRect l="6966" t="10452"/>
          <a:stretch>
            <a:fillRect/>
          </a:stretch>
        </p:blipFill>
        <p:spPr bwMode="auto">
          <a:xfrm>
            <a:off x="-6350" y="100014"/>
            <a:ext cx="12217401" cy="7272337"/>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86785" y="163513"/>
            <a:ext cx="1130300" cy="720725"/>
          </a:xfrm>
          <a:prstGeom prst="rect">
            <a:avLst/>
          </a:prstGeom>
          <a:noFill/>
          <a:ln w="9525">
            <a:noFill/>
            <a:miter lim="800000"/>
            <a:headEnd/>
            <a:tailEnd/>
          </a:ln>
        </p:spPr>
      </p:pic>
      <p:sp>
        <p:nvSpPr>
          <p:cNvPr id="6" name="Title 1"/>
          <p:cNvSpPr>
            <a:spLocks noGrp="1"/>
          </p:cNvSpPr>
          <p:nvPr>
            <p:ph type="title"/>
          </p:nvPr>
        </p:nvSpPr>
        <p:spPr>
          <a:xfrm>
            <a:off x="1448859" y="302456"/>
            <a:ext cx="8295547" cy="443198"/>
          </a:xfrm>
        </p:spPr>
        <p:txBody>
          <a:bodyPr/>
          <a:lstStyle>
            <a:lvl1pPr>
              <a:defRPr sz="3200" b="1" cap="none" spc="0">
                <a:ln>
                  <a:noFill/>
                </a:ln>
                <a:solidFill>
                  <a:srgbClr val="C00000"/>
                </a:solidFill>
                <a:effectLst/>
              </a:defRPr>
            </a:lvl1pPr>
          </a:lstStyle>
          <a:p>
            <a:r>
              <a:rPr lang="en-US" smtClean="0"/>
              <a:t>Click to edit Master title style</a:t>
            </a:r>
            <a:endParaRPr lang="en-US" dirty="0"/>
          </a:p>
        </p:txBody>
      </p:sp>
      <p:sp>
        <p:nvSpPr>
          <p:cNvPr id="7" name="Text Placeholder 5"/>
          <p:cNvSpPr>
            <a:spLocks noGrp="1"/>
          </p:cNvSpPr>
          <p:nvPr>
            <p:ph type="body" sz="quarter" idx="10"/>
          </p:nvPr>
        </p:nvSpPr>
        <p:spPr>
          <a:xfrm>
            <a:off x="1217116" y="1340768"/>
            <a:ext cx="10159473" cy="4752528"/>
          </a:xfrm>
        </p:spPr>
        <p:txBody>
          <a:bodyPr/>
          <a:lstStyle>
            <a:lvl1pPr marL="271337" indent="-271337">
              <a:lnSpc>
                <a:spcPct val="90000"/>
              </a:lnSpc>
              <a:buFont typeface="Wingdings" pitchFamily="2" charset="2"/>
              <a:buChar char="§"/>
              <a:defRPr sz="2400"/>
            </a:lvl1pPr>
            <a:lvl2pPr marL="628357" indent="-252295">
              <a:lnSpc>
                <a:spcPct val="90000"/>
              </a:lnSpc>
              <a:buFont typeface="Wingdings" pitchFamily="2" charset="2"/>
              <a:buChar char="§"/>
              <a:defRPr sz="2000"/>
            </a:lvl2pPr>
            <a:lvl3pPr marL="985378" indent="-233255">
              <a:lnSpc>
                <a:spcPct val="90000"/>
              </a:lnSpc>
              <a:buFont typeface="Wingdings" pitchFamily="2" charset="2"/>
              <a:buChar char="§"/>
              <a:defRPr sz="1800"/>
            </a:lvl3pPr>
            <a:lvl4pPr marL="1342399" indent="-249122">
              <a:lnSpc>
                <a:spcPct val="90000"/>
              </a:lnSpc>
              <a:buFont typeface="Wingdings" pitchFamily="2" charset="2"/>
              <a:buChar char="§"/>
              <a:defRPr sz="1800"/>
            </a:lvl4pPr>
            <a:lvl5pPr marL="1613735" indent="-188825">
              <a:lnSpc>
                <a:spcPct val="90000"/>
              </a:lnSpc>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454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id-ID"/>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4BD4-A1D6-43B1-A9BA-4B3E62D3E664}" type="slidenum">
              <a:rPr lang="id-ID" smtClean="0"/>
              <a:pPr/>
              <a:t>‹#›</a:t>
            </a:fld>
            <a:endParaRPr lang="id-ID"/>
          </a:p>
        </p:txBody>
      </p:sp>
      <p:sp>
        <p:nvSpPr>
          <p:cNvPr id="11" name="Title 1"/>
          <p:cNvSpPr>
            <a:spLocks noGrp="1"/>
          </p:cNvSpPr>
          <p:nvPr>
            <p:ph type="title" hasCustomPrompt="1"/>
          </p:nvPr>
        </p:nvSpPr>
        <p:spPr>
          <a:xfrm>
            <a:off x="623392" y="662202"/>
            <a:ext cx="10972800" cy="462543"/>
          </a:xfrm>
        </p:spPr>
        <p:txBody>
          <a:bodyPr>
            <a:normAutofit/>
          </a:bodyPr>
          <a:lstStyle>
            <a:lvl1pPr>
              <a:defRPr sz="2000"/>
            </a:lvl1pPr>
          </a:lstStyle>
          <a:p>
            <a:r>
              <a:rPr lang="en-US" smtClean="0"/>
              <a:t>CLICK TO EDIT MASTER TITLE STYLE</a:t>
            </a:r>
            <a:endParaRPr lang="id-ID"/>
          </a:p>
        </p:txBody>
      </p:sp>
      <p:sp>
        <p:nvSpPr>
          <p:cNvPr id="12" name="Content Placeholder 2"/>
          <p:cNvSpPr>
            <a:spLocks noGrp="1"/>
          </p:cNvSpPr>
          <p:nvPr>
            <p:ph idx="1"/>
          </p:nvPr>
        </p:nvSpPr>
        <p:spPr>
          <a:xfrm>
            <a:off x="609600" y="1268760"/>
            <a:ext cx="10972800" cy="4896544"/>
          </a:xfrm>
        </p:spPr>
        <p:txBody>
          <a:bodyPr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val="27201331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5" name="Rectangle 20"/>
          <p:cNvSpPr>
            <a:spLocks noChangeArrowheads="1"/>
          </p:cNvSpPr>
          <p:nvPr/>
        </p:nvSpPr>
        <p:spPr bwMode="white">
          <a:xfrm>
            <a:off x="11988800" y="3175"/>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6" name="Rectangle 21"/>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7" name="Rectangle 23"/>
          <p:cNvSpPr>
            <a:spLocks noChangeArrowheads="1"/>
          </p:cNvSpPr>
          <p:nvPr/>
        </p:nvSpPr>
        <p:spPr bwMode="white">
          <a:xfrm>
            <a:off x="0" y="0"/>
            <a:ext cx="12192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1" name="Straight Connector 10"/>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2" name="Rectangle 11"/>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lvl1pPr>
          </a:lstStyle>
          <a:p>
            <a:pPr>
              <a:defRPr/>
            </a:pPr>
            <a:fld id="{2B33FDA7-FA73-43F7-A8E8-BAECA68A64BB}" type="slidenum">
              <a:rPr lang="en-US"/>
              <a:pPr>
                <a:defRPr/>
              </a:pPr>
              <a:t>‹#›</a:t>
            </a:fld>
            <a:endParaRPr lang="en-US"/>
          </a:p>
        </p:txBody>
      </p:sp>
    </p:spTree>
    <p:extLst>
      <p:ext uri="{BB962C8B-B14F-4D97-AF65-F5344CB8AC3E}">
        <p14:creationId xmlns:p14="http://schemas.microsoft.com/office/powerpoint/2010/main" val="322199595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402336" y="1527048"/>
            <a:ext cx="1133856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5816600" y="1027114"/>
            <a:ext cx="609600" cy="441325"/>
          </a:xfrm>
        </p:spPr>
        <p:txBody>
          <a:bodyPr/>
          <a:lstStyle>
            <a:lvl1pPr>
              <a:defRPr/>
            </a:lvl1pPr>
          </a:lstStyle>
          <a:p>
            <a:pPr>
              <a:defRPr/>
            </a:pPr>
            <a:fld id="{11008A87-F5D9-4D48-9EB6-70B45BE4682A}" type="slidenum">
              <a:rPr lang="en-US"/>
              <a:pPr>
                <a:defRPr/>
              </a:pPr>
              <a:t>‹#›</a:t>
            </a:fld>
            <a:endParaRPr lang="en-US"/>
          </a:p>
        </p:txBody>
      </p:sp>
    </p:spTree>
    <p:extLst>
      <p:ext uri="{BB962C8B-B14F-4D97-AF65-F5344CB8AC3E}">
        <p14:creationId xmlns:p14="http://schemas.microsoft.com/office/powerpoint/2010/main" val="102654973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99DFD-0F7E-46E0-AD82-7BFB2FF7EAD2}" type="datetimeFigureOut">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BD261-2BA0-4897-8878-DB1B10764AF7}" type="slidenum">
              <a:rPr lang="en-US" smtClean="0"/>
              <a:t>‹#›</a:t>
            </a:fld>
            <a:endParaRPr lang="en-US"/>
          </a:p>
        </p:txBody>
      </p:sp>
    </p:spTree>
    <p:extLst>
      <p:ext uri="{BB962C8B-B14F-4D97-AF65-F5344CB8AC3E}">
        <p14:creationId xmlns:p14="http://schemas.microsoft.com/office/powerpoint/2010/main" val="29183276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5"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6" name="Rectangle 21"/>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7" name="Rectangle 23"/>
          <p:cNvSpPr>
            <a:spLocks noChangeArrowheads="1"/>
          </p:cNvSpPr>
          <p:nvPr/>
        </p:nvSpPr>
        <p:spPr bwMode="white">
          <a:xfrm>
            <a:off x="11988800" y="1905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8" name="Rectangle 24"/>
          <p:cNvSpPr>
            <a:spLocks noChangeArrowheads="1"/>
          </p:cNvSpPr>
          <p:nvPr/>
        </p:nvSpPr>
        <p:spPr bwMode="white">
          <a:xfrm>
            <a:off x="203200" y="2286000"/>
            <a:ext cx="11777133"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9" name="Rectangle 25"/>
          <p:cNvSpPr>
            <a:spLocks noChangeArrowheads="1"/>
          </p:cNvSpPr>
          <p:nvPr/>
        </p:nvSpPr>
        <p:spPr bwMode="auto">
          <a:xfrm>
            <a:off x="207434" y="142875"/>
            <a:ext cx="11777133"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2" name="Straight Connector 11"/>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a:xfrm>
            <a:off x="5791200" y="2198689"/>
            <a:ext cx="609600" cy="441325"/>
          </a:xfrm>
        </p:spPr>
        <p:txBody>
          <a:bodyPr/>
          <a:lstStyle>
            <a:lvl1pPr>
              <a:defRPr/>
            </a:lvl1pPr>
          </a:lstStyle>
          <a:p>
            <a:pPr>
              <a:defRPr/>
            </a:pPr>
            <a:fld id="{FEFB68EF-C57C-4032-AC1E-CCDD2CC2A9E9}" type="slidenum">
              <a:rPr lang="en-US"/>
              <a:pPr>
                <a:defRPr/>
              </a:pPr>
              <a:t>‹#›</a:t>
            </a:fld>
            <a:endParaRPr lang="en-US"/>
          </a:p>
        </p:txBody>
      </p:sp>
    </p:spTree>
    <p:extLst>
      <p:ext uri="{BB962C8B-B14F-4D97-AF65-F5344CB8AC3E}">
        <p14:creationId xmlns:p14="http://schemas.microsoft.com/office/powerpoint/2010/main" val="272323494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200">
              <a:solidFill>
                <a:prstClr val="black"/>
              </a:solidFill>
              <a:latin typeface="Times New Roman" panose="02020603050405020304" pitchFamily="18" charset="0"/>
              <a:cs typeface="Arial" panose="020B0604020202020204" pitchFamily="34" charset="0"/>
            </a:endParaRPr>
          </a:p>
        </p:txBody>
      </p:sp>
      <p:sp>
        <p:nvSpPr>
          <p:cNvPr id="2" name="Title 1"/>
          <p:cNvSpPr>
            <a:spLocks noGrp="1"/>
          </p:cNvSpPr>
          <p:nvPr>
            <p:ph type="title"/>
          </p:nvPr>
        </p:nvSpPr>
        <p:spPr>
          <a:xfrm>
            <a:off x="402336" y="228600"/>
            <a:ext cx="113792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7721601" y="6410326"/>
            <a:ext cx="4059767" cy="365125"/>
          </a:xfrm>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7C2808F5-1FE3-4F68-AB0C-8EE8F85F6AD5}" type="slidenum">
              <a:rPr lang="en-US"/>
              <a:pPr>
                <a:defRPr/>
              </a:pPr>
              <a:t>‹#›</a:t>
            </a:fld>
            <a:endParaRPr lang="en-US"/>
          </a:p>
        </p:txBody>
      </p:sp>
    </p:spTree>
    <p:extLst>
      <p:ext uri="{BB962C8B-B14F-4D97-AF65-F5344CB8AC3E}">
        <p14:creationId xmlns:p14="http://schemas.microsoft.com/office/powerpoint/2010/main" val="2805323585"/>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200">
              <a:solidFill>
                <a:prstClr val="black"/>
              </a:solidFill>
              <a:latin typeface="Times New Roman" panose="02020603050405020304" pitchFamily="18" charset="0"/>
              <a:cs typeface="Arial" panose="020B0604020202020204" pitchFamily="34" charset="0"/>
            </a:endParaRPr>
          </a:p>
        </p:txBody>
      </p:sp>
      <p:sp>
        <p:nvSpPr>
          <p:cNvPr id="8" name="Rectangle 20"/>
          <p:cNvSpPr>
            <a:spLocks noChangeArrowheads="1"/>
          </p:cNvSpPr>
          <p:nvPr/>
        </p:nvSpPr>
        <p:spPr bwMode="white">
          <a:xfrm>
            <a:off x="0" y="0"/>
            <a:ext cx="12192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9" name="Rectangle 21"/>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1" name="Rectangle 24"/>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2" name="Rectangle 11"/>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3" name="Rectangle 12"/>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4" name="Straight Connector 13"/>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5" name="Rectangle 14"/>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6" name="Oval 15"/>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7" name="Oval 16"/>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6400800" y="2471383"/>
            <a:ext cx="53848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endParaRPr lang="en-US"/>
          </a:p>
        </p:txBody>
      </p:sp>
      <p:sp>
        <p:nvSpPr>
          <p:cNvPr id="19" name="Footer Placeholder 7"/>
          <p:cNvSpPr>
            <a:spLocks noGrp="1"/>
          </p:cNvSpPr>
          <p:nvPr>
            <p:ph type="ftr" sz="quarter" idx="11"/>
          </p:nvPr>
        </p:nvSpPr>
        <p:spPr>
          <a:xfrm>
            <a:off x="406400" y="6410326"/>
            <a:ext cx="47752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5791200" y="1042989"/>
            <a:ext cx="609600" cy="441325"/>
          </a:xfrm>
        </p:spPr>
        <p:txBody>
          <a:bodyPr/>
          <a:lstStyle>
            <a:lvl1pPr>
              <a:defRPr/>
            </a:lvl1pPr>
          </a:lstStyle>
          <a:p>
            <a:pPr>
              <a:defRPr/>
            </a:pPr>
            <a:fld id="{35436DB9-E0FA-4641-ABD4-0248CAB4257B}" type="slidenum">
              <a:rPr lang="en-US"/>
              <a:pPr>
                <a:defRPr/>
              </a:pPr>
              <a:t>‹#›</a:t>
            </a:fld>
            <a:endParaRPr lang="en-US"/>
          </a:p>
        </p:txBody>
      </p:sp>
    </p:spTree>
    <p:extLst>
      <p:ext uri="{BB962C8B-B14F-4D97-AF65-F5344CB8AC3E}">
        <p14:creationId xmlns:p14="http://schemas.microsoft.com/office/powerpoint/2010/main" val="9738931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9D5E78E7-4B2E-459E-AA40-8ED309FCC8C0}" type="slidenum">
              <a:rPr lang="en-US"/>
              <a:pPr>
                <a:defRPr/>
              </a:pPr>
              <a:t>‹#›</a:t>
            </a:fld>
            <a:endParaRPr lang="en-US"/>
          </a:p>
        </p:txBody>
      </p:sp>
    </p:spTree>
    <p:extLst>
      <p:ext uri="{BB962C8B-B14F-4D97-AF65-F5344CB8AC3E}">
        <p14:creationId xmlns:p14="http://schemas.microsoft.com/office/powerpoint/2010/main" val="26427961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4"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5"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8" name="Date Placeholder 1"/>
          <p:cNvSpPr>
            <a:spLocks noGrp="1"/>
          </p:cNvSpPr>
          <p:nvPr>
            <p:ph type="dt" sz="half" idx="10"/>
          </p:nvPr>
        </p:nvSpPr>
        <p:spPr/>
        <p:txBody>
          <a:bodyPr/>
          <a:lstStyle>
            <a:lvl1pPr>
              <a:defRPr/>
            </a:lvl1pPr>
          </a:lstStyle>
          <a:p>
            <a:pPr>
              <a:defRPr/>
            </a:pPr>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0D493449-77EB-489D-A6B6-7150163AABE4}" type="slidenum">
              <a:rPr lang="en-US"/>
              <a:pPr>
                <a:defRPr/>
              </a:pPr>
              <a:t>‹#›</a:t>
            </a:fld>
            <a:endParaRPr lang="en-US"/>
          </a:p>
        </p:txBody>
      </p:sp>
    </p:spTree>
    <p:extLst>
      <p:ext uri="{BB962C8B-B14F-4D97-AF65-F5344CB8AC3E}">
        <p14:creationId xmlns:p14="http://schemas.microsoft.com/office/powerpoint/2010/main" val="6413524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8" name="Rectangle 23"/>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pPr>
              <a:defRPr/>
            </a:pPr>
            <a:fld id="{E2FACCF7-1C1E-404E-B19E-D9DE094E72B0}"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510617" cy="366713"/>
          </a:xfrm>
        </p:spPr>
        <p:txBody>
          <a:bodyPr/>
          <a:lstStyle>
            <a:lvl1pPr>
              <a:defRPr/>
            </a:lvl1pPr>
          </a:lstStyle>
          <a:p>
            <a:pPr>
              <a:defRPr/>
            </a:pPr>
            <a:endParaRPr lang="en-US"/>
          </a:p>
        </p:txBody>
      </p:sp>
    </p:spTree>
    <p:extLst>
      <p:ext uri="{BB962C8B-B14F-4D97-AF65-F5344CB8AC3E}">
        <p14:creationId xmlns:p14="http://schemas.microsoft.com/office/powerpoint/2010/main" val="432512807"/>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8" name="Rectangle 23"/>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 name="Rectangle 9"/>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1" name="Rectangle 10"/>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pPr>
              <a:defRPr/>
            </a:pPr>
            <a:fld id="{EEBA155F-9782-441C-9D90-09E569C95FC0}" type="slidenum">
              <a:rPr lang="en-US"/>
              <a:pPr>
                <a:defRPr/>
              </a:pPr>
              <a:t>‹#›</a:t>
            </a:fld>
            <a:endParaRPr lang="en-US"/>
          </a:p>
        </p:txBody>
      </p:sp>
      <p:sp>
        <p:nvSpPr>
          <p:cNvPr id="17" name="Date Placeholder 4"/>
          <p:cNvSpPr>
            <a:spLocks noGrp="1"/>
          </p:cNvSpPr>
          <p:nvPr>
            <p:ph type="dt" sz="half" idx="11"/>
          </p:nvPr>
        </p:nvSpPr>
        <p:spPr>
          <a:xfrm>
            <a:off x="7717367" y="6405564"/>
            <a:ext cx="4059767" cy="365125"/>
          </a:xfrm>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779433" cy="366713"/>
          </a:xfrm>
        </p:spPr>
        <p:txBody>
          <a:bodyPr/>
          <a:lstStyle>
            <a:lvl1pPr>
              <a:defRPr/>
            </a:lvl1pPr>
          </a:lstStyle>
          <a:p>
            <a:pPr>
              <a:defRPr/>
            </a:pPr>
            <a:endParaRPr lang="en-US"/>
          </a:p>
        </p:txBody>
      </p:sp>
    </p:spTree>
    <p:extLst>
      <p:ext uri="{BB962C8B-B14F-4D97-AF65-F5344CB8AC3E}">
        <p14:creationId xmlns:p14="http://schemas.microsoft.com/office/powerpoint/2010/main" val="3947111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AC30AB-6B4B-4DF3-A5B0-DB28D72A99F5}" type="slidenum">
              <a:rPr lang="en-US"/>
              <a:pPr>
                <a:defRPr/>
              </a:pPr>
              <a:t>‹#›</a:t>
            </a:fld>
            <a:endParaRPr lang="en-US"/>
          </a:p>
        </p:txBody>
      </p:sp>
    </p:spTree>
    <p:extLst>
      <p:ext uri="{BB962C8B-B14F-4D97-AF65-F5344CB8AC3E}">
        <p14:creationId xmlns:p14="http://schemas.microsoft.com/office/powerpoint/2010/main" val="3853008782"/>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5" name="Rectangle 20"/>
          <p:cNvSpPr>
            <a:spLocks noChangeArrowheads="1"/>
          </p:cNvSpPr>
          <p:nvPr/>
        </p:nvSpPr>
        <p:spPr bwMode="white">
          <a:xfrm>
            <a:off x="9347200" y="0"/>
            <a:ext cx="28448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6" name="Rectangle 21"/>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7"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8" name="Rectangle 7"/>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9" name="Rectangle 8"/>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0" name="Straight Connector 9"/>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1" name="Oval 10"/>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2" name="Oval 11"/>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9855200" y="304802"/>
            <a:ext cx="19304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9220200" y="3009901"/>
            <a:ext cx="609600" cy="441325"/>
          </a:xfrm>
        </p:spPr>
        <p:txBody>
          <a:bodyPr/>
          <a:lstStyle>
            <a:lvl1pPr>
              <a:defRPr/>
            </a:lvl1pPr>
          </a:lstStyle>
          <a:p>
            <a:pPr>
              <a:defRPr/>
            </a:pPr>
            <a:fld id="{D32F2F1D-0555-4BB7-B76A-FBEF201AB52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8056393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99DFD-0F7E-46E0-AD82-7BFB2FF7EAD2}" type="datetimeFigureOut">
              <a:rPr lang="en-US" smtClean="0"/>
              <a:t>1/19/2016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BD261-2BA0-4897-8878-DB1B10764AF7}" type="slidenum">
              <a:rPr lang="en-US" smtClean="0"/>
              <a:t>‹#›</a:t>
            </a:fld>
            <a:endParaRPr lang="en-US"/>
          </a:p>
        </p:txBody>
      </p:sp>
    </p:spTree>
    <p:extLst>
      <p:ext uri="{BB962C8B-B14F-4D97-AF65-F5344CB8AC3E}">
        <p14:creationId xmlns:p14="http://schemas.microsoft.com/office/powerpoint/2010/main" val="3090320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defTabSz="457200"/>
            <a:fld id="{C35BB1C6-BF8F-4481-8AB2-603A1C8A906A}" type="datetimeFigureOut">
              <a:rPr lang="en-US" dirty="0">
                <a:solidFill>
                  <a:srgbClr val="B80E0F">
                    <a:lumMod val="50000"/>
                  </a:srgbClr>
                </a:solidFill>
              </a:rPr>
              <a:pPr defTabSz="457200"/>
              <a:t>1/19/2016</a:t>
            </a:fld>
            <a:endParaRPr lang="en-US" dirty="0">
              <a:solidFill>
                <a:srgbClr val="B80E0F">
                  <a:lumMod val="50000"/>
                </a:srgbClr>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defTabSz="457200"/>
            <a:endParaRPr lang="en-US" dirty="0">
              <a:solidFill>
                <a:srgbClr val="B80E0F">
                  <a:lumMod val="50000"/>
                </a:srgbClr>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defTabSz="457200"/>
            <a:fld id="{6D22F896-40B5-4ADD-8801-0D06FADFA095}" type="slidenum">
              <a:rPr lang="en-US" dirty="0">
                <a:solidFill>
                  <a:srgbClr val="B80E0F">
                    <a:lumMod val="50000"/>
                  </a:srgbClr>
                </a:solidFill>
              </a:rPr>
              <a:pPr defTabSz="457200"/>
              <a:t>‹#›</a:t>
            </a:fld>
            <a:endParaRPr lang="en-US" dirty="0">
              <a:solidFill>
                <a:srgbClr val="B80E0F">
                  <a:lumMod val="50000"/>
                </a:srgbClr>
              </a:solidFill>
            </a:endParaRPr>
          </a:p>
        </p:txBody>
      </p:sp>
    </p:spTree>
    <p:extLst>
      <p:ext uri="{BB962C8B-B14F-4D97-AF65-F5344CB8AC3E}">
        <p14:creationId xmlns:p14="http://schemas.microsoft.com/office/powerpoint/2010/main" val="4029872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27" name="Rectangle 15"/>
          <p:cNvSpPr>
            <a:spLocks noChangeArrowheads="1"/>
          </p:cNvSpPr>
          <p:nvPr/>
        </p:nvSpPr>
        <p:spPr bwMode="white">
          <a:xfrm>
            <a:off x="0" y="1"/>
            <a:ext cx="12192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28" name="Rectangle 17"/>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1029" name="Rectangle 18"/>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800" smtClean="0">
              <a:solidFill>
                <a:prstClr val="black"/>
              </a:solidFill>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eaLnBrk="1" latinLnBrk="0" hangingPunct="1">
              <a:defRPr kumimoji="0" sz="1400">
                <a:solidFill>
                  <a:srgbClr val="FFFFFF"/>
                </a:solidFill>
                <a:latin typeface="Arial" charset="0"/>
                <a:cs typeface="Arial" charset="0"/>
              </a:defRPr>
            </a:lvl1pPr>
          </a:lstStyle>
          <a:p>
            <a:pPr fontAlgn="base">
              <a:spcBef>
                <a:spcPct val="0"/>
              </a:spcBef>
              <a:spcAft>
                <a:spcPct val="0"/>
              </a:spcAft>
              <a:defRPr/>
            </a:pPr>
            <a:fld id="{8C68AFE4-5085-42D1-A486-10D678976421}" type="datetimeFigureOut">
              <a:rPr lang="en-US"/>
              <a:pPr fontAlgn="base">
                <a:spcBef>
                  <a:spcPct val="0"/>
                </a:spcBef>
                <a:spcAft>
                  <a:spcPct val="0"/>
                </a:spcAft>
                <a:defRPr/>
              </a:pPr>
              <a:t>1/19/2016</a:t>
            </a:fld>
            <a:endParaRPr lang="en-US"/>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eaLnBrk="1" latinLnBrk="0" hangingPunct="1">
              <a:defRPr kumimoji="0" sz="1200">
                <a:solidFill>
                  <a:srgbClr val="FFFFFF"/>
                </a:solidFill>
                <a:latin typeface="Arial" charset="0"/>
                <a:cs typeface="Arial" charset="0"/>
              </a:defRPr>
            </a:lvl1pPr>
          </a:lstStyle>
          <a:p>
            <a:pPr fontAlgn="base">
              <a:spcBef>
                <a:spcPct val="0"/>
              </a:spcBef>
              <a:spcAft>
                <a:spcPct val="0"/>
              </a:spcAft>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0" name="Straight Connector 9"/>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defRPr>
            </a:lvl1pPr>
          </a:lstStyle>
          <a:p>
            <a:pPr fontAlgn="base">
              <a:spcBef>
                <a:spcPct val="0"/>
              </a:spcBef>
              <a:spcAft>
                <a:spcPct val="0"/>
              </a:spcAft>
              <a:defRPr/>
            </a:pPr>
            <a:fld id="{94C6F3F6-9AEE-4022-A549-06CA6670CC3D}" type="slidenum">
              <a:rPr lang="en-US">
                <a:latin typeface="Arial" panose="020B0604020202020204" pitchFamily="34" charset="0"/>
                <a:cs typeface="Arial" panose="020B0604020202020204" pitchFamily="34" charset="0"/>
              </a:rPr>
              <a:pPr fontAlgn="base">
                <a:spcBef>
                  <a:spcPct val="0"/>
                </a:spcBef>
                <a:spcAft>
                  <a:spcPct val="0"/>
                </a:spcAft>
                <a:defRPr/>
              </a:pPr>
              <a:t>‹#›</a:t>
            </a:fld>
            <a:endParaRPr lang="en-US">
              <a:latin typeface="Arial" panose="020B0604020202020204" pitchFamily="34" charset="0"/>
              <a:cs typeface="Arial" panose="020B0604020202020204" pitchFamily="34" charset="0"/>
            </a:endParaRPr>
          </a:p>
        </p:txBody>
      </p:sp>
      <p:sp>
        <p:nvSpPr>
          <p:cNvPr id="1038" name="Title Placeholder 21"/>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192066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1/19/2016</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49601177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1/19/2016</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7948005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DBA77278-CA47-4897-A0FE-45FFC912C9B5}" type="datetimeFigureOut">
              <a:rPr lang="en-US" smtClean="0"/>
              <a:pPr/>
              <a:t>1/19/2016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99B09E45-99D3-4F98-9B7C-49317E76D89D}" type="slidenum">
              <a:rPr lang="en-US" smtClean="0"/>
              <a:pPr/>
              <a:t>‹#›</a:t>
            </a:fld>
            <a:endParaRPr lang="en-US"/>
          </a:p>
        </p:txBody>
      </p:sp>
    </p:spTree>
    <p:extLst>
      <p:ext uri="{BB962C8B-B14F-4D97-AF65-F5344CB8AC3E}">
        <p14:creationId xmlns:p14="http://schemas.microsoft.com/office/powerpoint/2010/main" val="158286636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ransition spd="slow">
    <p:push dir="u"/>
  </p:transition>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27" name="Rectangle 15"/>
          <p:cNvSpPr>
            <a:spLocks noChangeArrowheads="1"/>
          </p:cNvSpPr>
          <p:nvPr/>
        </p:nvSpPr>
        <p:spPr bwMode="white">
          <a:xfrm>
            <a:off x="0" y="1"/>
            <a:ext cx="12192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28" name="Rectangle 17"/>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1029" name="Rectangle 18"/>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defRPr/>
            </a:pPr>
            <a:endParaRPr lang="en-US" smtClean="0">
              <a:solidFill>
                <a:prstClr val="black"/>
              </a:solidFill>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eaLnBrk="1" latinLnBrk="0" hangingPunct="1">
              <a:defRPr kumimoji="0" sz="1400">
                <a:solidFill>
                  <a:srgbClr val="FFFFFF"/>
                </a:solidFill>
                <a:cs typeface="Arial" charset="0"/>
              </a:defRPr>
            </a:lvl1pPr>
          </a:lstStyle>
          <a:p>
            <a:pPr fontAlgn="base">
              <a:spcBef>
                <a:spcPct val="0"/>
              </a:spcBef>
              <a:spcAft>
                <a:spcPct val="0"/>
              </a:spcAft>
              <a:defRPr/>
            </a:pPr>
            <a:endParaRPr lang="en-US">
              <a:latin typeface="Times New Roman" panose="02020603050405020304" pitchFamily="18" charset="0"/>
            </a:endParaRPr>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eaLnBrk="1" latinLnBrk="0" hangingPunct="1">
              <a:defRPr kumimoji="0" sz="1200">
                <a:solidFill>
                  <a:srgbClr val="FFFFFF"/>
                </a:solidFill>
                <a:cs typeface="Arial" charset="0"/>
              </a:defRPr>
            </a:lvl1pPr>
          </a:lstStyle>
          <a:p>
            <a:pPr fontAlgn="base">
              <a:spcBef>
                <a:spcPct val="0"/>
              </a:spcBef>
              <a:spcAft>
                <a:spcPct val="0"/>
              </a:spcAft>
              <a:defRPr/>
            </a:pPr>
            <a:endParaRPr lang="en-US">
              <a:latin typeface="Times New Roman" panose="02020603050405020304" pitchFamily="18" charset="0"/>
            </a:endParaRPr>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200" dirty="0">
              <a:solidFill>
                <a:prstClr val="black"/>
              </a:solidFill>
              <a:latin typeface="Times New Roman" panose="02020603050405020304" pitchFamily="18" charset="0"/>
              <a:cs typeface="Arial" charset="0"/>
            </a:endParaRPr>
          </a:p>
        </p:txBody>
      </p:sp>
      <p:sp>
        <p:nvSpPr>
          <p:cNvPr id="10" name="Straight Connector 9"/>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200">
              <a:solidFill>
                <a:prstClr val="black"/>
              </a:solidFill>
              <a:latin typeface="Times New Roman" panose="02020603050405020304" pitchFamily="18" charset="0"/>
              <a:cs typeface="Arial" charset="0"/>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200">
              <a:solidFill>
                <a:prstClr val="white"/>
              </a:solidFill>
            </a:endParaRPr>
          </a:p>
        </p:txBody>
      </p:sp>
      <p:sp>
        <p:nvSpPr>
          <p:cNvPr id="23" name="Slide Number Placeholder 22"/>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defRPr>
            </a:lvl1pPr>
          </a:lstStyle>
          <a:p>
            <a:pPr fontAlgn="base">
              <a:spcBef>
                <a:spcPct val="0"/>
              </a:spcBef>
              <a:spcAft>
                <a:spcPct val="0"/>
              </a:spcAft>
              <a:defRPr/>
            </a:pPr>
            <a:fld id="{932CA2CC-08AD-4F3C-B359-8B16A6E419B3}" type="slidenum">
              <a:rPr lang="en-US">
                <a:latin typeface="Times New Roman" panose="02020603050405020304" pitchFamily="18" charset="0"/>
                <a:cs typeface="Arial" panose="020B0604020202020204" pitchFamily="34" charset="0"/>
              </a:rPr>
              <a:pPr fontAlgn="base">
                <a:spcBef>
                  <a:spcPct val="0"/>
                </a:spcBef>
                <a:spcAft>
                  <a:spcPct val="0"/>
                </a:spcAft>
                <a:defRPr/>
              </a:pPr>
              <a:t>‹#›</a:t>
            </a:fld>
            <a:endParaRPr lang="en-US">
              <a:latin typeface="Times New Roman" panose="02020603050405020304" pitchFamily="18" charset="0"/>
              <a:cs typeface="Arial" panose="020B0604020202020204" pitchFamily="34" charset="0"/>
            </a:endParaRPr>
          </a:p>
        </p:txBody>
      </p:sp>
      <p:sp>
        <p:nvSpPr>
          <p:cNvPr id="1038" name="Title Placeholder 21"/>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9" name="Text Placeholder 12"/>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91682204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0.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0.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0.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0.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hyperlink" Target="http://thediplomat.com/2015/05/the-china-pakistan-economic-corridor-potential-and-vulnerabilities/" TargetMode="Externa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RISE OF China and </a:t>
            </a:r>
            <a:r>
              <a:rPr lang="en-US" dirty="0"/>
              <a:t>its implications for ASEAN</a:t>
            </a:r>
          </a:p>
        </p:txBody>
      </p:sp>
      <p:sp>
        <p:nvSpPr>
          <p:cNvPr id="3" name="Subtitle 2"/>
          <p:cNvSpPr>
            <a:spLocks noGrp="1"/>
          </p:cNvSpPr>
          <p:nvPr>
            <p:ph type="subTitle" idx="1"/>
          </p:nvPr>
        </p:nvSpPr>
        <p:spPr/>
        <p:txBody>
          <a:bodyPr/>
          <a:lstStyle/>
          <a:p>
            <a:r>
              <a:rPr lang="en-US" dirty="0" smtClean="0"/>
              <a:t>CKS/HSEPP/ZAMAN UNIVERSITY LECTURE BY </a:t>
            </a:r>
            <a:r>
              <a:rPr lang="en-US" dirty="0" err="1" smtClean="0"/>
              <a:t>dr</a:t>
            </a:r>
            <a:r>
              <a:rPr lang="en-US" dirty="0" smtClean="0"/>
              <a:t> Benny Widyono </a:t>
            </a:r>
            <a:endParaRPr lang="en-US" dirty="0"/>
          </a:p>
        </p:txBody>
      </p:sp>
    </p:spTree>
    <p:extLst>
      <p:ext uri="{BB962C8B-B14F-4D97-AF65-F5344CB8AC3E}">
        <p14:creationId xmlns:p14="http://schemas.microsoft.com/office/powerpoint/2010/main" val="2088143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400" b="1" dirty="0" smtClean="0">
                <a:solidFill>
                  <a:srgbClr val="FF0000"/>
                </a:solidFill>
                <a:latin typeface="Algerian" panose="04020705040A02060702" pitchFamily="82" charset="0"/>
              </a:rPr>
              <a:t>THIRD TECTONIC SHIFT: the RISE OF china</a:t>
            </a:r>
            <a:endParaRPr lang="en-US" sz="4400" b="1" dirty="0">
              <a:solidFill>
                <a:srgbClr val="FF0000"/>
              </a:solidFill>
            </a:endParaRPr>
          </a:p>
        </p:txBody>
      </p:sp>
      <p:sp>
        <p:nvSpPr>
          <p:cNvPr id="3" name="Subtitle 2"/>
          <p:cNvSpPr>
            <a:spLocks noGrp="1"/>
          </p:cNvSpPr>
          <p:nvPr>
            <p:ph type="subTitle" idx="1"/>
          </p:nvPr>
        </p:nvSpPr>
        <p:spPr/>
        <p:txBody>
          <a:bodyPr/>
          <a:lstStyle/>
          <a:p>
            <a:r>
              <a:rPr lang="en-US" b="1" dirty="0" smtClean="0"/>
              <a:t>SINCE THE 1980S UNTIL TODAY </a:t>
            </a:r>
            <a:endParaRPr lang="en-US" b="1" dirty="0"/>
          </a:p>
        </p:txBody>
      </p:sp>
    </p:spTree>
    <p:extLst>
      <p:ext uri="{BB962C8B-B14F-4D97-AF65-F5344CB8AC3E}">
        <p14:creationId xmlns:p14="http://schemas.microsoft.com/office/powerpoint/2010/main" val="1129062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CHINA, THE AWAKENING DRAGON</a:t>
            </a:r>
            <a:endParaRPr lang="en-US" dirty="0"/>
          </a:p>
        </p:txBody>
      </p:sp>
      <p:sp>
        <p:nvSpPr>
          <p:cNvPr id="4" name="Content Placeholder 3"/>
          <p:cNvSpPr>
            <a:spLocks noGrp="1"/>
          </p:cNvSpPr>
          <p:nvPr>
            <p:ph sz="quarter" idx="14"/>
          </p:nvPr>
        </p:nvSpPr>
        <p:spPr>
          <a:solidFill>
            <a:srgbClr val="FFFF00"/>
          </a:solidFill>
        </p:spPr>
        <p:txBody>
          <a:bodyPr/>
          <a:lstStyle/>
          <a:p>
            <a:r>
              <a:rPr lang="en-US" b="1" dirty="0" smtClean="0">
                <a:solidFill>
                  <a:srgbClr val="FF0000"/>
                </a:solidFill>
                <a:latin typeface="Algerian" panose="04020705040A02060702" pitchFamily="82" charset="0"/>
              </a:rPr>
              <a:t>IN </a:t>
            </a:r>
            <a:r>
              <a:rPr lang="en-US" b="1" dirty="0">
                <a:solidFill>
                  <a:srgbClr val="FF0000"/>
                </a:solidFill>
                <a:latin typeface="Algerian" panose="04020705040A02060702" pitchFamily="82" charset="0"/>
              </a:rPr>
              <a:t>THE OLD DAYS CHINA WAS VERY BIG BUT ALSO VERY POOR </a:t>
            </a:r>
            <a:r>
              <a:rPr lang="en-US" b="1" dirty="0" smtClean="0">
                <a:solidFill>
                  <a:srgbClr val="FF0000"/>
                </a:solidFill>
                <a:latin typeface="Algerian" panose="04020705040A02060702" pitchFamily="82" charset="0"/>
              </a:rPr>
              <a:t>and fast sleep for many centuries </a:t>
            </a:r>
            <a:endParaRPr lang="en-US" b="1" dirty="0">
              <a:solidFill>
                <a:srgbClr val="FF0000"/>
              </a:solidFill>
              <a:latin typeface="Algerian" panose="04020705040A02060702" pitchFamily="82" charset="0"/>
            </a:endParaRPr>
          </a:p>
          <a:p>
            <a:r>
              <a:rPr lang="en-US" b="1" dirty="0">
                <a:solidFill>
                  <a:srgbClr val="FF0000"/>
                </a:solidFill>
                <a:latin typeface="Algerian" panose="04020705040A02060702" pitchFamily="82" charset="0"/>
              </a:rPr>
              <a:t>TODAY CHINA HAS AWAKENED AND CHINA’S AWAKENING IS RESHAPING THE GLOBAL POLITICAL AND ECONOMIC LANDSCAPE </a:t>
            </a:r>
          </a:p>
          <a:p>
            <a:endParaRPr lang="en-US" dirty="0"/>
          </a:p>
        </p:txBody>
      </p:sp>
      <p:pic>
        <p:nvPicPr>
          <p:cNvPr id="5" name="Picture 2" descr="https://encrypted-tbn1.gstatic.com/images?q=tbn:ANd9GcTPMGcxb1DbzqA3iNhWy-rXFjVw7De7RTp_7D6iKfeyGbz1lD44_w"/>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369311" y="1890190"/>
            <a:ext cx="3657600" cy="3657600"/>
          </a:xfrm>
          <a:prstGeom prst="rect">
            <a:avLst/>
          </a:prstGeom>
          <a:noFill/>
        </p:spPr>
      </p:pic>
    </p:spTree>
    <p:extLst>
      <p:ext uri="{BB962C8B-B14F-4D97-AF65-F5344CB8AC3E}">
        <p14:creationId xmlns:p14="http://schemas.microsoft.com/office/powerpoint/2010/main" val="991634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smtClean="0">
                <a:solidFill>
                  <a:srgbClr val="FF0000"/>
                </a:solidFill>
              </a:rPr>
              <a:t>DURING WORLD WAR II</a:t>
            </a:r>
          </a:p>
        </p:txBody>
      </p:sp>
      <p:pic>
        <p:nvPicPr>
          <p:cNvPr id="22531" name="Picture 2" descr="Map/Still:The Japanese had seized Manchuria in 1931 and by 1941 occupied much of the coast and North China Plai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938589" y="1731964"/>
            <a:ext cx="4276725" cy="4162425"/>
          </a:xfrm>
          <a:noFill/>
        </p:spPr>
      </p:pic>
    </p:spTree>
    <p:extLst>
      <p:ext uri="{BB962C8B-B14F-4D97-AF65-F5344CB8AC3E}">
        <p14:creationId xmlns:p14="http://schemas.microsoft.com/office/powerpoint/2010/main" val="3903862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069" y="178512"/>
            <a:ext cx="10515600" cy="1325563"/>
          </a:xfrm>
        </p:spPr>
        <p:txBody>
          <a:bodyPr>
            <a:normAutofit fontScale="90000"/>
          </a:bodyPr>
          <a:lstStyle/>
          <a:p>
            <a:r>
              <a:rPr lang="en-US" altLang="en-US" b="1" dirty="0">
                <a:solidFill>
                  <a:srgbClr val="FF0000"/>
                </a:solidFill>
                <a:latin typeface="Algerian" panose="04020705040A02060702" pitchFamily="82" charset="0"/>
              </a:rPr>
              <a:t>MAO ZHE DONG ESTABLISHED THE PEOPLES REPUBLIC OF CHINA OCTOBER 1 1949</a:t>
            </a: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6398" y="1767218"/>
            <a:ext cx="6843301" cy="4754880"/>
          </a:xfrm>
        </p:spPr>
      </p:pic>
    </p:spTree>
    <p:extLst>
      <p:ext uri="{BB962C8B-B14F-4D97-AF65-F5344CB8AC3E}">
        <p14:creationId xmlns:p14="http://schemas.microsoft.com/office/powerpoint/2010/main" val="1107713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825625" y="228601"/>
            <a:ext cx="8534400" cy="758825"/>
          </a:xfrm>
          <a:solidFill>
            <a:srgbClr val="FFFF00"/>
          </a:solidFill>
        </p:spPr>
        <p:txBody>
          <a:bodyPr>
            <a:normAutofit/>
          </a:bodyPr>
          <a:lstStyle/>
          <a:p>
            <a:r>
              <a:rPr lang="en-US" altLang="en-US" sz="2800" b="1" dirty="0">
                <a:solidFill>
                  <a:srgbClr val="FF0000"/>
                </a:solidFill>
              </a:rPr>
              <a:t>The </a:t>
            </a:r>
            <a:r>
              <a:rPr lang="en-US" altLang="en-US" sz="2800" b="1" dirty="0" smtClean="0">
                <a:solidFill>
                  <a:srgbClr val="FF0000"/>
                </a:solidFill>
              </a:rPr>
              <a:t>Great Proletarian cultural revolution 1966-1976</a:t>
            </a:r>
            <a:endParaRPr lang="en-US" altLang="en-US" sz="2800" b="1" dirty="0">
              <a:solidFill>
                <a:srgbClr val="FF0000"/>
              </a:solidFill>
            </a:endParaRPr>
          </a:p>
        </p:txBody>
      </p:sp>
      <p:pic>
        <p:nvPicPr>
          <p:cNvPr id="30723" name="Content Placeholder 4" descr="poster worker Mao Ze dong.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66939" y="1371600"/>
            <a:ext cx="3355975" cy="4681538"/>
          </a:xfrm>
        </p:spPr>
      </p:pic>
      <p:pic>
        <p:nvPicPr>
          <p:cNvPr id="30724" name="Content Placeholder 5" descr="women and mao.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324600" y="2366963"/>
            <a:ext cx="4038600" cy="2692400"/>
          </a:xfrm>
        </p:spPr>
      </p:pic>
    </p:spTree>
    <p:extLst>
      <p:ext uri="{BB962C8B-B14F-4D97-AF65-F5344CB8AC3E}">
        <p14:creationId xmlns:p14="http://schemas.microsoft.com/office/powerpoint/2010/main" val="2996831730"/>
      </p:ext>
    </p:extLst>
  </p:cSld>
  <p:clrMapOvr>
    <a:masterClrMapping/>
  </p:clrMapOvr>
  <p:transition>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Opening to China: Nixon (and Kissinger) with Mao 1972 </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a:solidFill>
            <a:srgbClr val="FFFF00"/>
          </a:solidFill>
        </p:spPr>
        <p:txBody>
          <a:bodyPr>
            <a:normAutofit/>
          </a:bodyPr>
          <a:lstStyle/>
          <a:p>
            <a:r>
              <a:rPr lang="en-US" dirty="0" smtClean="0"/>
              <a:t>Nixon went to China in 1972 to persuade China that it must change</a:t>
            </a:r>
          </a:p>
          <a:p>
            <a:r>
              <a:rPr lang="en-US" dirty="0" smtClean="0"/>
              <a:t> Nixon engineered an “Opening to China” that promised to turn the communist giant into a diplomatic partner, adopt America’s values and maybe even adopt its system of democracy  </a:t>
            </a:r>
          </a:p>
          <a:p>
            <a:endParaRPr lang="en-US" dirty="0"/>
          </a:p>
        </p:txBody>
      </p:sp>
      <p:pic>
        <p:nvPicPr>
          <p:cNvPr id="1026" name="Picture 2" descr="http://www.npr.org/assets/multimedia/2012/10/china_leadership/nixon.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83709" y="1813122"/>
            <a:ext cx="5384800" cy="436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51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1008228"/>
            <a:ext cx="8534400" cy="569214"/>
          </a:xfrm>
          <a:solidFill>
            <a:schemeClr val="accent2">
              <a:lumMod val="60000"/>
              <a:lumOff val="40000"/>
            </a:schemeClr>
          </a:solidFill>
        </p:spPr>
        <p:txBody>
          <a:bodyPr/>
          <a:lstStyle/>
          <a:p>
            <a:r>
              <a:rPr lang="en-US" altLang="ja-JP" sz="2700" b="1" dirty="0">
                <a:solidFill>
                  <a:srgbClr val="FF0000"/>
                </a:solidFill>
                <a:latin typeface="Algerian" panose="04020705040A02060702" pitchFamily="82" charset="0"/>
              </a:rPr>
              <a:t>GAIGE KAIFANG </a:t>
            </a:r>
            <a:r>
              <a:rPr lang="ja-JP" altLang="en-US" sz="2700" b="1" dirty="0">
                <a:solidFill>
                  <a:srgbClr val="FF0000"/>
                </a:solidFill>
                <a:latin typeface="Algerian" panose="04020705040A02060702" pitchFamily="82" charset="0"/>
              </a:rPr>
              <a:t>改革开放 </a:t>
            </a:r>
            <a:r>
              <a:rPr lang="en-US" altLang="ja-JP" sz="2700" b="1" dirty="0">
                <a:solidFill>
                  <a:srgbClr val="FF0000"/>
                </a:solidFill>
                <a:latin typeface="Algerian" panose="04020705040A02060702" pitchFamily="82" charset="0"/>
              </a:rPr>
              <a:t>reform and opening up</a:t>
            </a:r>
            <a:endParaRPr lang="en-US" b="1" dirty="0">
              <a:solidFill>
                <a:srgbClr val="FF0000"/>
              </a:solidFill>
            </a:endParaRPr>
          </a:p>
        </p:txBody>
      </p:sp>
      <p:pic>
        <p:nvPicPr>
          <p:cNvPr id="1028" name="Picture 4" descr="http://www.newvideo.com/wp-content/uploads/2010/08/NNVG8741.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450209" y="1761014"/>
            <a:ext cx="3230880" cy="48463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6158204" y="1825625"/>
            <a:ext cx="5195596" cy="4351338"/>
          </a:xfrm>
          <a:solidFill>
            <a:srgbClr val="FFFF00"/>
          </a:solidFill>
        </p:spPr>
        <p:txBody>
          <a:bodyPr>
            <a:normAutofit fontScale="85000" lnSpcReduction="20000"/>
          </a:bodyPr>
          <a:lstStyle/>
          <a:p>
            <a:r>
              <a:rPr lang="en-US" b="1" dirty="0"/>
              <a:t>MAO DIED in 1976. I WAS IN CHINA IN 1978 </a:t>
            </a:r>
          </a:p>
          <a:p>
            <a:r>
              <a:rPr lang="en-US" b="1" dirty="0"/>
              <a:t>DENG XIAO PING STRUCK THE PRAGMATIC BALANCE BETWEEN THE OPPORTUNITIES OF ECONOMIC ENGAGEMENT WITH THE WEST AND THE DANGERS IMPOSED BY AN INFLUX OF WESTERN IDEAS</a:t>
            </a:r>
          </a:p>
          <a:p>
            <a:r>
              <a:rPr lang="en-US" b="1" dirty="0" smtClean="0"/>
              <a:t>FOR ALMOSY 30 YEARS, CHINA’S  ECONOMY WAS GROWING AT NEARLY 10% A YEAR, UNMATCHED IN MODERN ECONOMIC HISTORY .</a:t>
            </a:r>
          </a:p>
          <a:p>
            <a:r>
              <a:rPr lang="en-US" b="1" dirty="0" smtClean="0"/>
              <a:t>MORE THAN TWELVEFOLD INCREASE IN GDP SINCE 1978 </a:t>
            </a:r>
          </a:p>
        </p:txBody>
      </p:sp>
    </p:spTree>
    <p:extLst>
      <p:ext uri="{BB962C8B-B14F-4D97-AF65-F5344CB8AC3E}">
        <p14:creationId xmlns:p14="http://schemas.microsoft.com/office/powerpoint/2010/main" val="12843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0000"/>
                </a:solidFill>
                <a:latin typeface="Algerian" panose="04020705040A02060702" pitchFamily="82" charset="0"/>
              </a:rPr>
              <a:t>CARTER STARTED DIPLOMATIC RELATIONS IN 1979  </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a:solidFill>
            <a:srgbClr val="FFFF00"/>
          </a:solidFill>
        </p:spPr>
        <p:txBody>
          <a:bodyPr>
            <a:normAutofit/>
          </a:bodyPr>
          <a:lstStyle/>
          <a:p>
            <a:r>
              <a:rPr lang="en-US" b="1" dirty="0" smtClean="0"/>
              <a:t>AS A RESULT  CHINA BECAME THE WORD’S SECOND LARGEST ECONOMY TOPPING JAPAN </a:t>
            </a:r>
            <a:r>
              <a:rPr lang="en-US" b="1" dirty="0"/>
              <a:t> </a:t>
            </a:r>
          </a:p>
          <a:p>
            <a:r>
              <a:rPr lang="en-US" b="1" dirty="0"/>
              <a:t>JIMMY CARTER STARTED DIPLOMATIC RELATIONS WITH DENGXIAOPING IN 1979</a:t>
            </a:r>
          </a:p>
          <a:p>
            <a:endParaRPr lang="en-US" b="1" dirty="0"/>
          </a:p>
        </p:txBody>
      </p:sp>
      <p:sp>
        <p:nvSpPr>
          <p:cNvPr id="6" name="Content Placeholder 5"/>
          <p:cNvSpPr>
            <a:spLocks noGrp="1"/>
          </p:cNvSpPr>
          <p:nvPr>
            <p:ph sz="half" idx="1"/>
          </p:nvPr>
        </p:nvSpPr>
        <p:spPr/>
        <p:txBody>
          <a:bodyPr>
            <a:normAutofit/>
          </a:bodyPr>
          <a:lstStyle/>
          <a:p>
            <a:endParaRPr lang="en-US" dirty="0"/>
          </a:p>
        </p:txBody>
      </p:sp>
      <p:pic>
        <p:nvPicPr>
          <p:cNvPr id="7" name="Picture 6"/>
          <p:cNvPicPr>
            <a:picLocks noChangeAspect="1"/>
          </p:cNvPicPr>
          <p:nvPr/>
        </p:nvPicPr>
        <p:blipFill>
          <a:blip r:embed="rId3"/>
          <a:stretch>
            <a:fillRect/>
          </a:stretch>
        </p:blipFill>
        <p:spPr>
          <a:xfrm>
            <a:off x="1231447" y="2263934"/>
            <a:ext cx="4395105" cy="3474720"/>
          </a:xfrm>
          <a:prstGeom prst="rect">
            <a:avLst/>
          </a:prstGeom>
        </p:spPr>
      </p:pic>
    </p:spTree>
    <p:extLst>
      <p:ext uri="{BB962C8B-B14F-4D97-AF65-F5344CB8AC3E}">
        <p14:creationId xmlns:p14="http://schemas.microsoft.com/office/powerpoint/2010/main" val="469463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CHINA’S SPECTACULAR ECONOMIC GROWTH </a:t>
            </a:r>
            <a:endParaRPr lang="en-US" b="1" dirty="0">
              <a:solidFill>
                <a:srgbClr val="FF0000"/>
              </a:solidFill>
              <a:latin typeface="Algerian" panose="04020705040A02060702" pitchFamily="82" charset="0"/>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78291595"/>
              </p:ext>
            </p:extLst>
          </p:nvPr>
        </p:nvGraphicFramePr>
        <p:xfrm>
          <a:off x="1825752" y="2002536"/>
          <a:ext cx="850392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2420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FF0000"/>
                </a:solidFill>
                <a:latin typeface="Algerian" panose="04020705040A02060702" pitchFamily="82" charset="0"/>
              </a:rPr>
              <a:t>SPECIAL ECONOMIC ZONES (SEZ)’S THE  BACKBONE OF EARLY INDUSTRIALIZATION </a:t>
            </a:r>
            <a:endParaRPr lang="en-US" b="1" dirty="0">
              <a:solidFill>
                <a:srgbClr val="FF0000"/>
              </a:solidFill>
              <a:latin typeface="Algerian" panose="04020705040A02060702" pitchFamily="82" charset="0"/>
            </a:endParaRPr>
          </a:p>
        </p:txBody>
      </p:sp>
      <p:sp>
        <p:nvSpPr>
          <p:cNvPr id="3" name="Content Placeholder 2"/>
          <p:cNvSpPr>
            <a:spLocks noGrp="1"/>
          </p:cNvSpPr>
          <p:nvPr>
            <p:ph idx="1"/>
          </p:nvPr>
        </p:nvSpPr>
        <p:spPr/>
        <p:txBody>
          <a:bodyPr>
            <a:normAutofit fontScale="92500" lnSpcReduction="10000"/>
          </a:bodyPr>
          <a:lstStyle/>
          <a:p>
            <a:r>
              <a:rPr lang="en-US" dirty="0"/>
              <a:t>China’s EPZs began as four Special Economic Zones (SEZs) in Shenzhen, Zhuhai, Shantou and Xiamen in 1980 and later expanded to 14 open coastal </a:t>
            </a:r>
            <a:r>
              <a:rPr lang="en-US" dirty="0" smtClean="0"/>
              <a:t>cities </a:t>
            </a:r>
            <a:r>
              <a:rPr lang="en-US" dirty="0"/>
              <a:t>. The entire Hainan Province became the fifth SEZ in </a:t>
            </a:r>
            <a:r>
              <a:rPr lang="en-US" dirty="0" smtClean="0"/>
              <a:t>1985</a:t>
            </a:r>
          </a:p>
          <a:p>
            <a:r>
              <a:rPr lang="en-US" dirty="0"/>
              <a:t>Abundant low-cost labor – most estimates suggest several hundred million peasants migrated to the export-processing zones</a:t>
            </a:r>
          </a:p>
          <a:p>
            <a:r>
              <a:rPr lang="en-US" dirty="0" smtClean="0"/>
              <a:t>Foreign companies (US and Europe) operate in joint ventures in these EPZs. </a:t>
            </a:r>
          </a:p>
          <a:p>
            <a:r>
              <a:rPr lang="en-US" dirty="0"/>
              <a:t>Little or no regulation – free to pollute, misuse labor, etc.</a:t>
            </a:r>
          </a:p>
          <a:p>
            <a:r>
              <a:rPr lang="en-US" dirty="0"/>
              <a:t>Currency manipulation (Yuan/</a:t>
            </a:r>
            <a:r>
              <a:rPr lang="en-US" dirty="0" err="1"/>
              <a:t>remnibi</a:t>
            </a:r>
            <a:r>
              <a:rPr lang="en-US" dirty="0"/>
              <a:t> kept very low, 40% below market value)</a:t>
            </a:r>
          </a:p>
          <a:p>
            <a:r>
              <a:rPr lang="en-US" dirty="0"/>
              <a:t>Innovative workforce and management that quickly duplicates western products that are successful</a:t>
            </a:r>
          </a:p>
          <a:p>
            <a:endParaRPr lang="en-US" dirty="0"/>
          </a:p>
        </p:txBody>
      </p:sp>
    </p:spTree>
    <p:extLst>
      <p:ext uri="{BB962C8B-B14F-4D97-AF65-F5344CB8AC3E}">
        <p14:creationId xmlns:p14="http://schemas.microsoft.com/office/powerpoint/2010/main" val="2125252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THE THREE TECTONIC POWER SHIFTS  IN ECONOMIC GLOBALIZATION  </a:t>
            </a:r>
            <a:endParaRPr lang="en-US"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92540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137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spfaust.files.wordpress.com/2011/02/us-trade-in-goods-with-china.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17560" y="1429528"/>
            <a:ext cx="5774207" cy="3931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294967" y="1652413"/>
            <a:ext cx="5486400" cy="3486150"/>
          </a:xfrm>
          <a:prstGeom prst="rect">
            <a:avLst/>
          </a:prstGeom>
        </p:spPr>
      </p:pic>
    </p:spTree>
    <p:extLst>
      <p:ext uri="{BB962C8B-B14F-4D97-AF65-F5344CB8AC3E}">
        <p14:creationId xmlns:p14="http://schemas.microsoft.com/office/powerpoint/2010/main" val="1692591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NEW CHINA’S MAGIC FIGURE: $3,634,184</a:t>
            </a:r>
            <a:endParaRPr lang="en-US" b="1" dirty="0">
              <a:solidFill>
                <a:srgbClr val="FF0000"/>
              </a:solidFill>
              <a:latin typeface="Algerian" panose="04020705040A02060702" pitchFamily="82" charset="0"/>
            </a:endParaRPr>
          </a:p>
        </p:txBody>
      </p:sp>
      <p:sp>
        <p:nvSpPr>
          <p:cNvPr id="3" name="Content Placeholder 2"/>
          <p:cNvSpPr>
            <a:spLocks noGrp="1"/>
          </p:cNvSpPr>
          <p:nvPr>
            <p:ph sz="quarter" idx="1"/>
          </p:nvPr>
        </p:nvSpPr>
        <p:spPr/>
        <p:txBody>
          <a:bodyPr/>
          <a:lstStyle/>
          <a:p>
            <a:endParaRPr lang="en-US" dirty="0" smtClean="0"/>
          </a:p>
        </p:txBody>
      </p:sp>
      <p:pic>
        <p:nvPicPr>
          <p:cNvPr id="4" name="Picture 3"/>
          <p:cNvPicPr>
            <a:picLocks noChangeAspect="1"/>
          </p:cNvPicPr>
          <p:nvPr/>
        </p:nvPicPr>
        <p:blipFill>
          <a:blip r:embed="rId3"/>
          <a:stretch>
            <a:fillRect/>
          </a:stretch>
        </p:blipFill>
        <p:spPr>
          <a:xfrm>
            <a:off x="847803" y="2657579"/>
            <a:ext cx="9933269" cy="3291840"/>
          </a:xfrm>
          <a:prstGeom prst="rect">
            <a:avLst/>
          </a:prstGeom>
        </p:spPr>
      </p:pic>
    </p:spTree>
    <p:extLst>
      <p:ext uri="{BB962C8B-B14F-4D97-AF65-F5344CB8AC3E}">
        <p14:creationId xmlns:p14="http://schemas.microsoft.com/office/powerpoint/2010/main" val="471290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Reduction of poverty in China </a:t>
            </a:r>
            <a:endParaRPr lang="en-US"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sz="quarter" idx="1"/>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815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URBANIZATION ON A MASSIVE SCALE </a:t>
            </a:r>
            <a:endParaRPr lang="en-US" b="1" dirty="0">
              <a:solidFill>
                <a:srgbClr val="FF0000"/>
              </a:solidFill>
              <a:latin typeface="Algerian" panose="04020705040A02060702" pitchFamily="82" charset="0"/>
            </a:endParaRPr>
          </a:p>
        </p:txBody>
      </p:sp>
      <p:sp>
        <p:nvSpPr>
          <p:cNvPr id="3" name="Content Placeholder 2"/>
          <p:cNvSpPr>
            <a:spLocks noGrp="1"/>
          </p:cNvSpPr>
          <p:nvPr>
            <p:ph idx="1"/>
          </p:nvPr>
        </p:nvSpPr>
        <p:spPr/>
        <p:txBody>
          <a:bodyPr>
            <a:normAutofit fontScale="92500"/>
          </a:bodyPr>
          <a:lstStyle/>
          <a:p>
            <a:r>
              <a:rPr lang="en-US" dirty="0"/>
              <a:t>Breakneck urban growth has propelled China’s rise in the past three decades. Migration from the countryside has helped expand the urban population by </a:t>
            </a:r>
            <a:r>
              <a:rPr lang="en-US" dirty="0" smtClean="0"/>
              <a:t>700 million —the </a:t>
            </a:r>
            <a:r>
              <a:rPr lang="en-US" dirty="0"/>
              <a:t>biggest movement of </a:t>
            </a:r>
            <a:r>
              <a:rPr lang="en-US" dirty="0" smtClean="0"/>
              <a:t>humanity </a:t>
            </a:r>
            <a:r>
              <a:rPr lang="en-US" dirty="0"/>
              <a:t>the planet has seen in such a short time</a:t>
            </a:r>
            <a:r>
              <a:rPr lang="en-US" dirty="0" smtClean="0"/>
              <a:t>.</a:t>
            </a:r>
          </a:p>
          <a:p>
            <a:r>
              <a:rPr lang="en-US" dirty="0"/>
              <a:t>Of the 30 cities worldwide </a:t>
            </a:r>
            <a:r>
              <a:rPr lang="en-US" dirty="0" smtClean="0"/>
              <a:t>with population of more than 10 million , </a:t>
            </a:r>
            <a:r>
              <a:rPr lang="en-US" dirty="0"/>
              <a:t>six are in China: Shanghai (23m), Beijing (19.5m), Chongqing (13m), Guangzhou (12m), Shenzhen (11m) and Tianjin (11m</a:t>
            </a:r>
            <a:r>
              <a:rPr lang="en-US" dirty="0" smtClean="0"/>
              <a:t>).</a:t>
            </a:r>
          </a:p>
          <a:p>
            <a:r>
              <a:rPr lang="en-US" dirty="0" smtClean="0"/>
              <a:t>Most </a:t>
            </a:r>
            <a:r>
              <a:rPr lang="en-US" dirty="0"/>
              <a:t>of China’s cities share the legacy of a central-planning mindset in which all life and work was </a:t>
            </a:r>
            <a:r>
              <a:rPr lang="en-US" dirty="0" smtClean="0"/>
              <a:t>centered </a:t>
            </a:r>
            <a:r>
              <a:rPr lang="en-US" dirty="0"/>
              <a:t>on a single “work unit</a:t>
            </a:r>
            <a:r>
              <a:rPr lang="en-US" dirty="0" smtClean="0"/>
              <a:t>”. Their </a:t>
            </a:r>
            <a:r>
              <a:rPr lang="en-US" dirty="0"/>
              <a:t>planning focus was on industry; not commerce, services or even community. </a:t>
            </a:r>
            <a:r>
              <a:rPr lang="en-US" dirty="0" smtClean="0"/>
              <a:t>But in the suburb empty luxury apartments  can be seen everywhere </a:t>
            </a:r>
            <a:endParaRPr lang="en-US" dirty="0"/>
          </a:p>
        </p:txBody>
      </p:sp>
    </p:spTree>
    <p:extLst>
      <p:ext uri="{BB962C8B-B14F-4D97-AF65-F5344CB8AC3E}">
        <p14:creationId xmlns:p14="http://schemas.microsoft.com/office/powerpoint/2010/main" val="7139293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err="1" smtClean="0">
                <a:solidFill>
                  <a:srgbClr val="FF0000"/>
                </a:solidFill>
                <a:latin typeface="Algerian" panose="04020705040A02060702" pitchFamily="82" charset="0"/>
              </a:rPr>
              <a:t>Usa</a:t>
            </a:r>
            <a:r>
              <a:rPr lang="en-US" b="1" dirty="0" smtClean="0">
                <a:solidFill>
                  <a:srgbClr val="FF0000"/>
                </a:solidFill>
                <a:latin typeface="Algerian" panose="04020705040A02060702" pitchFamily="82" charset="0"/>
              </a:rPr>
              <a:t> versus china </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3039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solidFill>
            <a:srgbClr val="FFFF00"/>
          </a:solidFill>
        </p:spPr>
        <p:txBody>
          <a:bodyPr/>
          <a:lstStyle/>
          <a:p>
            <a:pPr algn="ctr"/>
            <a:r>
              <a:rPr lang="en-US" b="1" dirty="0" smtClean="0">
                <a:solidFill>
                  <a:srgbClr val="FF0000"/>
                </a:solidFill>
                <a:latin typeface="Algerian" panose="04020705040A02060702" pitchFamily="82" charset="0"/>
              </a:rPr>
              <a:t>USA VERSUS CHINA 2014</a:t>
            </a:r>
            <a:endParaRPr lang="en-US" b="1" dirty="0">
              <a:solidFill>
                <a:srgbClr val="FF0000"/>
              </a:solidFill>
              <a:latin typeface="Algerian" panose="04020705040A02060702" pitchFamily="82" charset="0"/>
            </a:endParaRPr>
          </a:p>
        </p:txBody>
      </p:sp>
      <p:pic>
        <p:nvPicPr>
          <p:cNvPr id="3" name="Content Placeholder 2"/>
          <p:cNvPicPr>
            <a:picLocks noGrp="1" noChangeAspect="1"/>
          </p:cNvPicPr>
          <p:nvPr>
            <p:ph idx="1"/>
          </p:nvPr>
        </p:nvPicPr>
        <p:blipFill>
          <a:blip r:embed="rId3"/>
          <a:stretch>
            <a:fillRect/>
          </a:stretch>
        </p:blipFill>
        <p:spPr>
          <a:xfrm>
            <a:off x="838200" y="2107595"/>
            <a:ext cx="10515600" cy="3787398"/>
          </a:xfrm>
          <a:prstGeom prst="rect">
            <a:avLst/>
          </a:prstGeom>
        </p:spPr>
      </p:pic>
    </p:spTree>
    <p:extLst>
      <p:ext uri="{BB962C8B-B14F-4D97-AF65-F5344CB8AC3E}">
        <p14:creationId xmlns:p14="http://schemas.microsoft.com/office/powerpoint/2010/main" val="4199170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0000"/>
                </a:solidFill>
                <a:latin typeface="Algerian" panose="04020705040A02060702" pitchFamily="82" charset="0"/>
              </a:rPr>
              <a:t>BALANCE OF POWER SEETHING WITH RIVALRY AND INSEUCURITY   </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p:txBody>
          <a:bodyPr>
            <a:normAutofit fontScale="92500"/>
          </a:bodyPr>
          <a:lstStyle/>
          <a:p>
            <a:r>
              <a:rPr lang="en-US" b="1" dirty="0" smtClean="0"/>
              <a:t>UNFORTUNATELY PAX AMERICANA IN SECOND TECTONIC SHIFT IS GIVING WAY TO A BALANCE OF POWER THAT IS SEETHING WITH RIVALRY AND INSECURITY</a:t>
            </a:r>
          </a:p>
          <a:p>
            <a:r>
              <a:rPr lang="en-US" b="1" dirty="0"/>
              <a:t>EVERYWHERE CHINA SEES AMERICAN PLOTS DESIGNED TO PREVENT ITS RISE</a:t>
            </a:r>
          </a:p>
          <a:p>
            <a:r>
              <a:rPr lang="en-US" b="1" dirty="0"/>
              <a:t>IN AMERICA DEMONIZING CHINA IN THE LAST FEW YEARS BECOMES MORE COMMON </a:t>
            </a:r>
            <a:r>
              <a:rPr lang="en-US" b="1" dirty="0" smtClean="0"/>
              <a:t>EVERYDAY </a:t>
            </a:r>
            <a:r>
              <a:rPr lang="en-US" dirty="0" smtClean="0"/>
              <a:t>  </a:t>
            </a:r>
            <a:endParaRPr lang="en-US" dirty="0"/>
          </a:p>
          <a:p>
            <a:endParaRPr lang="en-US" dirty="0"/>
          </a:p>
        </p:txBody>
      </p:sp>
      <p:pic>
        <p:nvPicPr>
          <p:cNvPr id="5" name="Picture 2" descr="http://cdn.static-economist.com/sites/default/files/imagecache/full-width/images/print-edition/20141115_WWD000_0.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298768"/>
            <a:ext cx="5181600" cy="340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89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NIXON AND MAOZEDONG IN 1972</a:t>
            </a:r>
            <a:endParaRPr lang="en-US" dirty="0"/>
          </a:p>
        </p:txBody>
      </p:sp>
      <p:sp>
        <p:nvSpPr>
          <p:cNvPr id="5" name="Text Placeholder 4"/>
          <p:cNvSpPr>
            <a:spLocks noGrp="1"/>
          </p:cNvSpPr>
          <p:nvPr>
            <p:ph type="body" sz="quarter" idx="3"/>
          </p:nvPr>
        </p:nvSpPr>
        <p:spPr/>
        <p:txBody>
          <a:bodyPr/>
          <a:lstStyle/>
          <a:p>
            <a:r>
              <a:rPr lang="en-US" dirty="0" smtClean="0"/>
              <a:t>OBAMA AND XIJINPING 2015</a:t>
            </a:r>
            <a:endParaRPr lang="en-US" dirty="0"/>
          </a:p>
        </p:txBody>
      </p:sp>
      <p:pic>
        <p:nvPicPr>
          <p:cNvPr id="7" name="Picture 2" descr="(FOCUS)U.S.-WASHINGTON D.C.-CHINA-XI JINPING-BARACK OBAMA-TALKS "/>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43939" y="2673026"/>
            <a:ext cx="5039710" cy="36845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npr.org/assets/multimedia/2012/10/china_leadership/nixon.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146108" y="2673026"/>
            <a:ext cx="4545145"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37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OBAMA’S LAVISH STATE DINNER </a:t>
            </a:r>
            <a:br>
              <a:rPr lang="en-US" b="1" dirty="0" smtClean="0">
                <a:solidFill>
                  <a:srgbClr val="FF0000"/>
                </a:solidFill>
                <a:latin typeface="Algerian" panose="04020705040A02060702" pitchFamily="82" charset="0"/>
              </a:rPr>
            </a:br>
            <a:r>
              <a:rPr lang="en-US" b="1" dirty="0" smtClean="0">
                <a:solidFill>
                  <a:srgbClr val="FF0000"/>
                </a:solidFill>
                <a:latin typeface="Algerian" panose="04020705040A02060702" pitchFamily="82" charset="0"/>
              </a:rPr>
              <a:t>FOR XIJINPING  9-25-2015</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p:txBody>
          <a:bodyPr>
            <a:normAutofit fontScale="77500" lnSpcReduction="20000"/>
          </a:bodyPr>
          <a:lstStyle/>
          <a:p>
            <a:r>
              <a:rPr lang="en-US" b="1" dirty="0"/>
              <a:t>The 200 –plus guest </a:t>
            </a:r>
            <a:r>
              <a:rPr lang="en-US" b="1" dirty="0" smtClean="0"/>
              <a:t>list of </a:t>
            </a:r>
            <a:r>
              <a:rPr lang="en-US" b="1" dirty="0"/>
              <a:t>President Barack Obama's lavish state dinner for Chinese President Xi Jinping </a:t>
            </a:r>
            <a:r>
              <a:rPr lang="en-US" b="1" dirty="0" smtClean="0"/>
              <a:t> </a:t>
            </a:r>
            <a:r>
              <a:rPr lang="en-US" b="1" dirty="0"/>
              <a:t>was </a:t>
            </a:r>
            <a:r>
              <a:rPr lang="en-US" b="1" dirty="0" smtClean="0"/>
              <a:t>a heavy </a:t>
            </a:r>
            <a:r>
              <a:rPr lang="en-US" b="1" dirty="0"/>
              <a:t>mashup of Hollywood, Diplomacy and corporate </a:t>
            </a:r>
            <a:r>
              <a:rPr lang="en-US" b="1" dirty="0" smtClean="0"/>
              <a:t>chieftains </a:t>
            </a:r>
            <a:endParaRPr lang="en-US" b="1" dirty="0"/>
          </a:p>
          <a:p>
            <a:r>
              <a:rPr lang="en-US" b="1" dirty="0" smtClean="0"/>
              <a:t>It was </a:t>
            </a:r>
            <a:r>
              <a:rPr lang="en-US" b="1" dirty="0"/>
              <a:t>supposed to be the social release after a long day of business. </a:t>
            </a:r>
            <a:r>
              <a:rPr lang="en-US" b="1" dirty="0" smtClean="0"/>
              <a:t>The </a:t>
            </a:r>
            <a:r>
              <a:rPr lang="en-US" b="1" dirty="0"/>
              <a:t>head table told a different tale — bulging with the top brass from Apple, Microsoft, Facebook, </a:t>
            </a:r>
            <a:r>
              <a:rPr lang="en-US" b="1" dirty="0" smtClean="0"/>
              <a:t>Disney, DreamWorks </a:t>
            </a:r>
            <a:r>
              <a:rPr lang="en-US" b="1" dirty="0"/>
              <a:t>and </a:t>
            </a:r>
            <a:r>
              <a:rPr lang="en-US" b="1" dirty="0" smtClean="0"/>
              <a:t>more</a:t>
            </a:r>
          </a:p>
          <a:p>
            <a:r>
              <a:rPr lang="en-US" b="1" dirty="0" smtClean="0"/>
              <a:t>Guest </a:t>
            </a:r>
            <a:r>
              <a:rPr lang="en-US" b="1" dirty="0"/>
              <a:t>chef Anita Lo, owner of </a:t>
            </a:r>
            <a:r>
              <a:rPr lang="en-US" b="1" dirty="0" err="1"/>
              <a:t>Annisa</a:t>
            </a:r>
            <a:r>
              <a:rPr lang="en-US" b="1" dirty="0"/>
              <a:t> in New York created a menu that highlighted "American cuisine with nuances of Chinese flavor: wild mushroom soup, poached Maine lobster, grilled cannon of Colorado lamb</a:t>
            </a:r>
          </a:p>
          <a:p>
            <a:endParaRPr lang="en-US" dirty="0" smtClean="0"/>
          </a:p>
          <a:p>
            <a:endParaRPr lang="en-US" dirty="0"/>
          </a:p>
        </p:txBody>
      </p:sp>
      <p:sp>
        <p:nvSpPr>
          <p:cNvPr id="5" name="Content Placeholder 4"/>
          <p:cNvSpPr>
            <a:spLocks noGrp="1"/>
          </p:cNvSpPr>
          <p:nvPr>
            <p:ph sz="half" idx="1"/>
          </p:nvPr>
        </p:nvSpPr>
        <p:spPr/>
        <p:txBody>
          <a:bodyPr>
            <a:normAutofit fontScale="77500" lnSpcReduction="20000"/>
          </a:bodyPr>
          <a:lstStyle/>
          <a:p>
            <a:r>
              <a:rPr lang="en-US" dirty="0" smtClean="0"/>
              <a:t>After dinner guests were entertained by Ne </a:t>
            </a:r>
            <a:r>
              <a:rPr lang="en-US" dirty="0" err="1" smtClean="0"/>
              <a:t>Yo</a:t>
            </a:r>
            <a:r>
              <a:rPr lang="en-US" dirty="0" smtClean="0"/>
              <a:t> who also has many fans in China </a:t>
            </a:r>
            <a:endParaRPr lang="en-US" dirty="0"/>
          </a:p>
        </p:txBody>
      </p:sp>
      <p:pic>
        <p:nvPicPr>
          <p:cNvPr id="7" name="Picture 2" descr="https://scontent-iad3-1.xx.fbcdn.net/hphotos-xpt1/v/t1.0-9/12047011_847135965398931_3042912889371867884_n.jpg?oh=37247b1d647712408ef7b405c6dba942&amp;oe=56869D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08313"/>
            <a:ext cx="5181600" cy="3449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51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latin typeface="Algerian" panose="04020705040A02060702" pitchFamily="82" charset="0"/>
              </a:rPr>
              <a:t>XIJINPING STOPPED OVER IN SEATTLE  </a:t>
            </a:r>
            <a:endParaRPr lang="en-US" b="1" dirty="0">
              <a:solidFill>
                <a:srgbClr val="FF0000"/>
              </a:solidFill>
              <a:latin typeface="Algerian" panose="04020705040A02060702" pitchFamily="82" charset="0"/>
            </a:endParaRPr>
          </a:p>
        </p:txBody>
      </p:sp>
      <p:sp>
        <p:nvSpPr>
          <p:cNvPr id="3" name="Content Placeholder 2"/>
          <p:cNvSpPr>
            <a:spLocks noGrp="1"/>
          </p:cNvSpPr>
          <p:nvPr>
            <p:ph idx="1"/>
          </p:nvPr>
        </p:nvSpPr>
        <p:spPr>
          <a:solidFill>
            <a:srgbClr val="FFFF00"/>
          </a:solidFill>
        </p:spPr>
        <p:txBody>
          <a:bodyPr>
            <a:normAutofit fontScale="92500" lnSpcReduction="20000"/>
          </a:bodyPr>
          <a:lstStyle/>
          <a:p>
            <a:r>
              <a:rPr lang="en-US" b="1" dirty="0"/>
              <a:t>There </a:t>
            </a:r>
            <a:r>
              <a:rPr lang="en-US" b="1" dirty="0" err="1" smtClean="0"/>
              <a:t>Xijingping</a:t>
            </a:r>
            <a:r>
              <a:rPr lang="en-US" b="1" dirty="0" smtClean="0"/>
              <a:t> was</a:t>
            </a:r>
            <a:r>
              <a:rPr lang="en-US" b="1" dirty="0"/>
              <a:t>, at the head of a bright </a:t>
            </a:r>
            <a:r>
              <a:rPr lang="en-US" b="1" dirty="0" smtClean="0"/>
              <a:t>Westin hotel in Seattle facing </a:t>
            </a:r>
            <a:r>
              <a:rPr lang="en-US" b="1" dirty="0"/>
              <a:t>down 30 powerful chief executives, talking about his country's economy in glowing terms, downplaying the difficulties China poses to American industry — things like cyberstalking, a volatile stock market, onerous regulations</a:t>
            </a:r>
            <a:r>
              <a:rPr lang="en-US" b="1" dirty="0" smtClean="0"/>
              <a:t>.</a:t>
            </a:r>
          </a:p>
          <a:p>
            <a:r>
              <a:rPr lang="en-US" b="1" dirty="0"/>
              <a:t>To his right were Jeffrey Bezos, head of Amazon, worth $34.8 billion, No. 15 on the list; and investor Warren Buffett, worth $72.7 billion, No. 3. To his left sat Jack Ma, head of the Chinese Internet giant Alibaba Group, $22.7 billion, No. 33; and Ma </a:t>
            </a:r>
            <a:r>
              <a:rPr lang="en-US" b="1" dirty="0" err="1"/>
              <a:t>Huateng</a:t>
            </a:r>
            <a:r>
              <a:rPr lang="en-US" b="1" dirty="0"/>
              <a:t>, founder of the Internet services company </a:t>
            </a:r>
            <a:r>
              <a:rPr lang="en-US" b="1" dirty="0" err="1"/>
              <a:t>Tencent</a:t>
            </a:r>
            <a:r>
              <a:rPr lang="en-US" b="1" dirty="0"/>
              <a:t> Inc., $16 billion, No. 56.</a:t>
            </a:r>
          </a:p>
          <a:p>
            <a:r>
              <a:rPr lang="en-US" b="1" dirty="0"/>
              <a:t>The rest of the 30 chief executives gathered were no slouches either: Apple Inc.'s Timothy Cook and Microsoft Corp.'s Satya Nadella, Howard Schultz from Starbucks and Zhang </a:t>
            </a:r>
            <a:r>
              <a:rPr lang="en-US" b="1" dirty="0" err="1"/>
              <a:t>Yaqin</a:t>
            </a:r>
            <a:r>
              <a:rPr lang="en-US" b="1" dirty="0"/>
              <a:t>, head of Baidu Inc., China's answer to Google.</a:t>
            </a:r>
          </a:p>
          <a:p>
            <a:endParaRPr lang="en-US" dirty="0"/>
          </a:p>
        </p:txBody>
      </p:sp>
    </p:spTree>
    <p:extLst>
      <p:ext uri="{BB962C8B-B14F-4D97-AF65-F5344CB8AC3E}">
        <p14:creationId xmlns:p14="http://schemas.microsoft.com/office/powerpoint/2010/main" val="2621328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FF0000"/>
                </a:solidFill>
              </a:rPr>
              <a:t>THE FIRST TECTONIC SHIFT: THE RISE OF THE WEST </a:t>
            </a:r>
            <a:endParaRPr lang="en-US" b="1" dirty="0">
              <a:solidFill>
                <a:srgbClr val="FF0000"/>
              </a:solidFill>
            </a:endParaRPr>
          </a:p>
        </p:txBody>
      </p:sp>
      <p:sp>
        <p:nvSpPr>
          <p:cNvPr id="3" name="Subtitle 2"/>
          <p:cNvSpPr>
            <a:spLocks noGrp="1"/>
          </p:cNvSpPr>
          <p:nvPr>
            <p:ph type="subTitle" idx="1"/>
          </p:nvPr>
        </p:nvSpPr>
        <p:spPr/>
        <p:txBody>
          <a:bodyPr/>
          <a:lstStyle/>
          <a:p>
            <a:r>
              <a:rPr lang="en-US" b="1" dirty="0" smtClean="0"/>
              <a:t>SINCE THE 15</a:t>
            </a:r>
            <a:r>
              <a:rPr lang="en-US" b="1" baseline="30000" dirty="0" smtClean="0"/>
              <a:t>TH</a:t>
            </a:r>
            <a:r>
              <a:rPr lang="en-US" b="1" dirty="0" smtClean="0"/>
              <a:t> CENTURY AND ACCELERATED DRAMATICALLY SINCE 1820s THROUGH INDUSTRIAL REVOLUTION </a:t>
            </a:r>
            <a:endParaRPr lang="en-US" b="1" dirty="0"/>
          </a:p>
        </p:txBody>
      </p:sp>
    </p:spTree>
    <p:extLst>
      <p:ext uri="{BB962C8B-B14F-4D97-AF65-F5344CB8AC3E}">
        <p14:creationId xmlns:p14="http://schemas.microsoft.com/office/powerpoint/2010/main" val="804254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0000"/>
                </a:solidFill>
                <a:latin typeface="Algerian" panose="04020705040A02060702" pitchFamily="82" charset="0"/>
              </a:rPr>
              <a:t>XIJINPING ORDERED 300 BOEING AIRCRAFT  </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a:solidFill>
            <a:srgbClr val="FFFF00"/>
          </a:solidFill>
        </p:spPr>
        <p:txBody>
          <a:bodyPr>
            <a:normAutofit fontScale="77500" lnSpcReduction="20000"/>
          </a:bodyPr>
          <a:lstStyle/>
          <a:p>
            <a:r>
              <a:rPr lang="en-US" b="1" dirty="0" smtClean="0">
                <a:latin typeface="+mj-lt"/>
              </a:rPr>
              <a:t>Xi </a:t>
            </a:r>
            <a:r>
              <a:rPr lang="en-US" b="1" dirty="0">
                <a:latin typeface="+mj-lt"/>
              </a:rPr>
              <a:t>toured Boeing's </a:t>
            </a:r>
            <a:r>
              <a:rPr lang="en-US" b="1" dirty="0" smtClean="0">
                <a:latin typeface="+mj-lt"/>
              </a:rPr>
              <a:t>factory at Everett, and  </a:t>
            </a:r>
            <a:r>
              <a:rPr lang="en-US" b="1" dirty="0">
                <a:latin typeface="+mj-lt"/>
              </a:rPr>
              <a:t>the company announced orders and commitments for 300 aircraft to Chinese customers. The list price for the planes is about $38 </a:t>
            </a:r>
            <a:r>
              <a:rPr lang="en-US" b="1" dirty="0" smtClean="0">
                <a:latin typeface="+mj-lt"/>
              </a:rPr>
              <a:t>billion. China will need 6,330 new airplanes over next 20 years, </a:t>
            </a:r>
            <a:endParaRPr lang="en-US" b="1" dirty="0">
              <a:latin typeface="+mj-lt"/>
            </a:endParaRPr>
          </a:p>
          <a:p>
            <a:r>
              <a:rPr lang="en-US" b="1" dirty="0">
                <a:latin typeface="+mj-lt"/>
              </a:rPr>
              <a:t>And in a move that pleased the Chinese government but infuriated Boeing's union workers, the aerospace giant also announced that it would open a facility in China — its first — to finish aircraft destined for Chinese customers.</a:t>
            </a:r>
          </a:p>
          <a:p>
            <a:r>
              <a:rPr lang="en-US" b="1" dirty="0">
                <a:latin typeface="+mj-lt"/>
              </a:rPr>
              <a:t>The new joint venture will not manufacture any aviation components, Boeing said, but rather workers there would complete plane interiors, paint and deliver aircraft to Chinese buyers.</a:t>
            </a:r>
          </a:p>
          <a:p>
            <a:endParaRPr lang="en-US" dirty="0"/>
          </a:p>
        </p:txBody>
      </p:sp>
      <p:pic>
        <p:nvPicPr>
          <p:cNvPr id="1026" name="Picture 2" descr="http://www.wantchinatimes.com/newsphoto/2015-09-24/450/C924X0122H_N71_copy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85875" y="2653506"/>
            <a:ext cx="428625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309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capture-65.jpg"/>
          <p:cNvPicPr>
            <a:picLocks noGrp="1" noChangeAspect="1"/>
          </p:cNvPicPr>
          <p:nvPr>
            <p:ph idx="1"/>
          </p:nvPr>
        </p:nvPicPr>
        <p:blipFill>
          <a:blip r:embed="rId2">
            <a:extLst>
              <a:ext uri="{28A0092B-C50C-407E-A947-70E740481C1C}">
                <a14:useLocalDpi xmlns:a14="http://schemas.microsoft.com/office/drawing/2010/main" val="0"/>
              </a:ext>
            </a:extLst>
          </a:blip>
          <a:srcRect l="-11177" r="-11177"/>
          <a:stretch>
            <a:fillRect/>
          </a:stretch>
        </p:blipFill>
        <p:spPr>
          <a:xfrm>
            <a:off x="698094" y="384366"/>
            <a:ext cx="10716277" cy="6350386"/>
          </a:xfrm>
        </p:spPr>
      </p:pic>
      <p:sp>
        <p:nvSpPr>
          <p:cNvPr id="5" name="TextBox 4"/>
          <p:cNvSpPr txBox="1"/>
          <p:nvPr/>
        </p:nvSpPr>
        <p:spPr>
          <a:xfrm>
            <a:off x="8224310" y="6398843"/>
            <a:ext cx="2160605" cy="369332"/>
          </a:xfrm>
          <a:prstGeom prst="rect">
            <a:avLst/>
          </a:prstGeom>
          <a:noFill/>
        </p:spPr>
        <p:txBody>
          <a:bodyPr wrap="none" rtlCol="0">
            <a:spAutoFit/>
          </a:bodyPr>
          <a:lstStyle/>
          <a:p>
            <a:r>
              <a:rPr lang="en-US" dirty="0">
                <a:solidFill>
                  <a:srgbClr val="000000"/>
                </a:solidFill>
              </a:rPr>
              <a:t>Source: </a:t>
            </a:r>
            <a:r>
              <a:rPr lang="en-US" dirty="0" err="1">
                <a:solidFill>
                  <a:srgbClr val="000000"/>
                </a:solidFill>
              </a:rPr>
              <a:t>Hausmann</a:t>
            </a:r>
            <a:endParaRPr lang="en-US" dirty="0">
              <a:solidFill>
                <a:srgbClr val="000000"/>
              </a:solidFill>
            </a:endParaRPr>
          </a:p>
        </p:txBody>
      </p:sp>
    </p:spTree>
    <p:extLst>
      <p:ext uri="{BB962C8B-B14F-4D97-AF65-F5344CB8AC3E}">
        <p14:creationId xmlns:p14="http://schemas.microsoft.com/office/powerpoint/2010/main" val="1540956829"/>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905000" y="1143000"/>
            <a:ext cx="8153400" cy="5334000"/>
          </a:xfrm>
          <a:prstGeom prst="rect">
            <a:avLst/>
          </a:prstGeom>
        </p:spPr>
      </p:pic>
      <p:sp>
        <p:nvSpPr>
          <p:cNvPr id="2" name="TextBox 1"/>
          <p:cNvSpPr txBox="1"/>
          <p:nvPr/>
        </p:nvSpPr>
        <p:spPr>
          <a:xfrm>
            <a:off x="1524000" y="609600"/>
            <a:ext cx="9525000" cy="523220"/>
          </a:xfrm>
          <a:prstGeom prst="rect">
            <a:avLst/>
          </a:prstGeom>
          <a:noFill/>
        </p:spPr>
        <p:txBody>
          <a:bodyPr wrap="square" rtlCol="0">
            <a:spAutoFit/>
          </a:bodyPr>
          <a:lstStyle/>
          <a:p>
            <a:r>
              <a:rPr lang="en-US" sz="2800" b="1" dirty="0">
                <a:solidFill>
                  <a:srgbClr val="FF0000"/>
                </a:solidFill>
              </a:rPr>
              <a:t>APPLE SUPPLY CHAIN (content and design?)</a:t>
            </a:r>
          </a:p>
        </p:txBody>
      </p:sp>
    </p:spTree>
    <p:extLst>
      <p:ext uri="{BB962C8B-B14F-4D97-AF65-F5344CB8AC3E}">
        <p14:creationId xmlns:p14="http://schemas.microsoft.com/office/powerpoint/2010/main" val="52413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2400" dirty="0"/>
              <a:t>The case of iPod (Linden et al, 2009), iPhone (Xing and </a:t>
            </a:r>
            <a:r>
              <a:rPr lang="en-US" sz="2400" dirty="0" err="1"/>
              <a:t>Detert</a:t>
            </a:r>
            <a:r>
              <a:rPr lang="en-US" sz="2400" dirty="0"/>
              <a:t>, 2010), </a:t>
            </a:r>
            <a:r>
              <a:rPr lang="en-US" sz="2400" dirty="0" err="1"/>
              <a:t>iPad</a:t>
            </a:r>
            <a:r>
              <a:rPr lang="en-US" sz="2400" dirty="0"/>
              <a:t> (Linden et al, 2011) show that most components are imported from outside China. </a:t>
            </a:r>
            <a:r>
              <a:rPr lang="en-US" dirty="0" smtClean="0"/>
              <a:t>The value added made in China through the assembly process only contribute small part of the final value of the products.</a:t>
            </a:r>
            <a:endParaRPr lang="en-US" sz="2400" dirty="0"/>
          </a:p>
          <a:p>
            <a:pPr lvl="1"/>
            <a:endParaRPr lang="en-US" sz="2000" dirty="0"/>
          </a:p>
        </p:txBody>
      </p:sp>
      <p:sp>
        <p:nvSpPr>
          <p:cNvPr id="5" name="Title 1"/>
          <p:cNvSpPr>
            <a:spLocks noGrp="1"/>
          </p:cNvSpPr>
          <p:nvPr>
            <p:ph type="title"/>
          </p:nvPr>
        </p:nvSpPr>
        <p:spPr>
          <a:xfrm>
            <a:off x="1981201" y="367664"/>
            <a:ext cx="8783561" cy="990600"/>
          </a:xfrm>
        </p:spPr>
        <p:txBody>
          <a:bodyPr>
            <a:normAutofit fontScale="90000"/>
          </a:bodyPr>
          <a:lstStyle/>
          <a:p>
            <a:pPr algn="ctr"/>
            <a:r>
              <a:rPr lang="en-US" b="1" dirty="0" smtClean="0">
                <a:solidFill>
                  <a:srgbClr val="FF0000"/>
                </a:solidFill>
                <a:latin typeface="Algerian" panose="04020705040A02060702" pitchFamily="82" charset="0"/>
              </a:rPr>
              <a:t>APPLE: Example of Global Value Chains</a:t>
            </a:r>
            <a:endParaRPr lang="en-US" b="1" dirty="0">
              <a:solidFill>
                <a:srgbClr val="FF0000"/>
              </a:solidFill>
              <a:latin typeface="Algerian" panose="04020705040A02060702" pitchFamily="82" charset="0"/>
            </a:endParaRPr>
          </a:p>
        </p:txBody>
      </p:sp>
      <p:pic>
        <p:nvPicPr>
          <p:cNvPr id="6" name="Picture 5"/>
          <p:cNvPicPr>
            <a:picLocks noChangeAspect="1"/>
          </p:cNvPicPr>
          <p:nvPr/>
        </p:nvPicPr>
        <p:blipFill>
          <a:blip r:embed="rId2"/>
          <a:stretch>
            <a:fillRect/>
          </a:stretch>
        </p:blipFill>
        <p:spPr>
          <a:xfrm>
            <a:off x="3545757" y="3595314"/>
            <a:ext cx="5822095" cy="2886789"/>
          </a:xfrm>
          <a:prstGeom prst="rect">
            <a:avLst/>
          </a:prstGeom>
        </p:spPr>
      </p:pic>
      <p:sp>
        <p:nvSpPr>
          <p:cNvPr id="2" name="TextBox 1"/>
          <p:cNvSpPr txBox="1"/>
          <p:nvPr/>
        </p:nvSpPr>
        <p:spPr>
          <a:xfrm>
            <a:off x="6854855" y="6426864"/>
            <a:ext cx="3909906" cy="369332"/>
          </a:xfrm>
          <a:prstGeom prst="rect">
            <a:avLst/>
          </a:prstGeom>
          <a:noFill/>
        </p:spPr>
        <p:txBody>
          <a:bodyPr wrap="square" rtlCol="0">
            <a:spAutoFit/>
          </a:bodyPr>
          <a:lstStyle/>
          <a:p>
            <a:r>
              <a:rPr lang="en-US" dirty="0">
                <a:solidFill>
                  <a:prstClr val="black"/>
                </a:solidFill>
              </a:rPr>
              <a:t>Source: OECD and WTO</a:t>
            </a:r>
          </a:p>
        </p:txBody>
      </p:sp>
      <p:sp>
        <p:nvSpPr>
          <p:cNvPr id="4" name="Right Arrow 3"/>
          <p:cNvSpPr/>
          <p:nvPr/>
        </p:nvSpPr>
        <p:spPr>
          <a:xfrm>
            <a:off x="1981201" y="4194598"/>
            <a:ext cx="1414208" cy="173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For 10 </a:t>
            </a:r>
            <a:r>
              <a:rPr lang="en-US" dirty="0" err="1">
                <a:solidFill>
                  <a:prstClr val="white"/>
                </a:solidFill>
              </a:rPr>
              <a:t>ipods</a:t>
            </a:r>
            <a:endParaRPr lang="en-US" dirty="0">
              <a:solidFill>
                <a:prstClr val="white"/>
              </a:solidFill>
            </a:endParaRPr>
          </a:p>
        </p:txBody>
      </p:sp>
    </p:spTree>
    <p:extLst>
      <p:ext uri="{BB962C8B-B14F-4D97-AF65-F5344CB8AC3E}">
        <p14:creationId xmlns:p14="http://schemas.microsoft.com/office/powerpoint/2010/main" val="1390219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APPLE EMPLOYS one </a:t>
            </a:r>
            <a:r>
              <a:rPr lang="en-US" b="1" dirty="0" err="1" smtClean="0">
                <a:solidFill>
                  <a:srgbClr val="FF0000"/>
                </a:solidFill>
                <a:latin typeface="Algerian" panose="04020705040A02060702" pitchFamily="82" charset="0"/>
              </a:rPr>
              <a:t>milliOn</a:t>
            </a:r>
            <a:r>
              <a:rPr lang="en-US" b="1" dirty="0" smtClean="0">
                <a:solidFill>
                  <a:srgbClr val="FF0000"/>
                </a:solidFill>
                <a:latin typeface="Algerian" panose="04020705040A02060702" pitchFamily="82" charset="0"/>
              </a:rPr>
              <a:t> in china </a:t>
            </a:r>
            <a:endParaRPr lang="en-US" b="1" dirty="0">
              <a:solidFill>
                <a:srgbClr val="FF0000"/>
              </a:solidFill>
              <a:latin typeface="Algerian" panose="04020705040A02060702" pitchFamily="8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93759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6686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ASIA LEADING AFRICA BOTTOM</a:t>
            </a:r>
            <a:endParaRPr lang="en-US" b="1" dirty="0">
              <a:solidFill>
                <a:srgbClr val="FF0000"/>
              </a:solidFill>
              <a:latin typeface="Algerian" panose="04020705040A02060702" pitchFamily="82" charset="0"/>
            </a:endParaRPr>
          </a:p>
        </p:txBody>
      </p:sp>
      <p:sp>
        <p:nvSpPr>
          <p:cNvPr id="3" name="Content Placeholder 2"/>
          <p:cNvSpPr>
            <a:spLocks noGrp="1"/>
          </p:cNvSpPr>
          <p:nvPr>
            <p:ph idx="1"/>
          </p:nvPr>
        </p:nvSpPr>
        <p:spPr/>
        <p:txBody>
          <a:bodyPr/>
          <a:lstStyle/>
          <a:p>
            <a:pPr marL="0" indent="0">
              <a:buNone/>
            </a:pPr>
            <a:r>
              <a:rPr lang="en-US" b="1" dirty="0"/>
              <a:t>The biggest ever global school rankings have been published, with Asian countries in the top five places and African countries at the </a:t>
            </a:r>
            <a:r>
              <a:rPr lang="en-US" b="1" dirty="0" smtClean="0"/>
              <a:t>bottom. The </a:t>
            </a:r>
            <a:r>
              <a:rPr lang="en-US" b="1" dirty="0"/>
              <a:t>UK is in 20th place, among higher achieving European countries, with the US in 28th.</a:t>
            </a:r>
          </a:p>
        </p:txBody>
      </p:sp>
      <p:pic>
        <p:nvPicPr>
          <p:cNvPr id="7" name="Picture 6"/>
          <p:cNvPicPr>
            <a:picLocks noChangeAspect="1"/>
          </p:cNvPicPr>
          <p:nvPr/>
        </p:nvPicPr>
        <p:blipFill>
          <a:blip r:embed="rId3"/>
          <a:stretch>
            <a:fillRect/>
          </a:stretch>
        </p:blipFill>
        <p:spPr>
          <a:xfrm>
            <a:off x="3055387" y="3496648"/>
            <a:ext cx="5372100" cy="2514600"/>
          </a:xfrm>
          <a:prstGeom prst="rect">
            <a:avLst/>
          </a:prstGeom>
        </p:spPr>
      </p:pic>
    </p:spTree>
    <p:extLst>
      <p:ext uri="{BB962C8B-B14F-4D97-AF65-F5344CB8AC3E}">
        <p14:creationId xmlns:p14="http://schemas.microsoft.com/office/powerpoint/2010/main" val="2748386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solidFill>
                  <a:srgbClr val="FF0000"/>
                </a:solidFill>
                <a:latin typeface="Algerian" panose="04020705040A02060702" pitchFamily="82" charset="0"/>
              </a:rPr>
              <a:t>THE SOUTH CHINA SEA DISPUTE AND ASEAN </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3763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r>
              <a:rPr lang="en-US" dirty="0" smtClean="0"/>
              <a:t>China </a:t>
            </a:r>
            <a:r>
              <a:rPr lang="en-US" dirty="0"/>
              <a:t>claims most of the potentially energy-rich sea, through which $5 </a:t>
            </a:r>
            <a:r>
              <a:rPr lang="en-US"/>
              <a:t>trillion </a:t>
            </a:r>
            <a:r>
              <a:rPr lang="en-US" smtClean="0"/>
              <a:t>in </a:t>
            </a:r>
            <a:r>
              <a:rPr lang="en-US" dirty="0"/>
              <a:t>ship-borne trade passes every year, and rejects the rival claims of Vietnam, the Philippines, Brunei, Malaysia and Taiwan</a:t>
            </a:r>
            <a:r>
              <a:rPr lang="en-US" dirty="0" smtClean="0"/>
              <a:t>. </a:t>
            </a:r>
          </a:p>
          <a:p>
            <a:r>
              <a:rPr lang="en-US" dirty="0" smtClean="0"/>
              <a:t>But </a:t>
            </a:r>
            <a:r>
              <a:rPr lang="en-US" dirty="0"/>
              <a:t>China rejects U.S. involvement in the dispute, and its more assertive approach recently, including land reclamation and construction on disputed reefs, has stirred tension.</a:t>
            </a:r>
          </a:p>
          <a:p>
            <a:endParaRPr lang="en-US" dirty="0"/>
          </a:p>
          <a:p>
            <a:endParaRPr lang="en-US" dirty="0"/>
          </a:p>
        </p:txBody>
      </p:sp>
      <p:pic>
        <p:nvPicPr>
          <p:cNvPr id="5" name="Content Placeholder 4" descr="http://blogs.scientificamerican.com/expeditions/files/2013/06/Image-1-Gobar.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22288" y="1578769"/>
            <a:ext cx="51435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461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sz="2800" dirty="0" smtClean="0"/>
              <a:t>The </a:t>
            </a:r>
            <a:r>
              <a:rPr lang="en-US" sz="2800" dirty="0"/>
              <a:t>U.S. should be aware of its own responsibility in creating this tangled </a:t>
            </a:r>
            <a:r>
              <a:rPr lang="en-US" sz="2800" dirty="0" smtClean="0"/>
              <a:t>mess. The </a:t>
            </a:r>
            <a:r>
              <a:rPr lang="en-US" sz="2800" dirty="0"/>
              <a:t>current SCS scramble can be traced to the San Francisco Peace Treaty (SFPT) of 1951. At that time, Treaty designer John Foster Dulles purposefully left Asian frontier territories without </a:t>
            </a:r>
            <a:r>
              <a:rPr lang="en-US" sz="2800" dirty="0" smtClean="0"/>
              <a:t>owners and the </a:t>
            </a:r>
            <a:r>
              <a:rPr lang="en-US" sz="2800" dirty="0"/>
              <a:t>Treaty originated most of Asia’s territorial mess. </a:t>
            </a:r>
            <a:endParaRPr lang="en-US" sz="2800" dirty="0" smtClean="0"/>
          </a:p>
          <a:p>
            <a:r>
              <a:rPr lang="en-US" sz="2800" dirty="0" smtClean="0"/>
              <a:t>Neither </a:t>
            </a:r>
            <a:r>
              <a:rPr lang="en-US" sz="2800" dirty="0"/>
              <a:t>of the Chinese governments were allowed to take part </a:t>
            </a:r>
            <a:r>
              <a:rPr lang="en-US" sz="2800" dirty="0" smtClean="0"/>
              <a:t>in these </a:t>
            </a:r>
            <a:r>
              <a:rPr lang="en-US" sz="2800" dirty="0"/>
              <a:t>deliberations. The South China Sea disputes are just two in the long list of flare-ups from northeast to southeast Asia, including the Kurile Islands/Northern Territories, a divided North-South Korea, and the </a:t>
            </a:r>
            <a:r>
              <a:rPr lang="en-US" sz="2800" dirty="0" err="1"/>
              <a:t>Dokdo</a:t>
            </a:r>
            <a:r>
              <a:rPr lang="en-US" sz="2800" dirty="0"/>
              <a:t>/Takeshima Islands, as well as the </a:t>
            </a:r>
            <a:r>
              <a:rPr lang="en-US" sz="2800" dirty="0" err="1"/>
              <a:t>Senkaku</a:t>
            </a:r>
            <a:r>
              <a:rPr lang="en-US" sz="2800" dirty="0"/>
              <a:t>/</a:t>
            </a:r>
            <a:r>
              <a:rPr lang="en-US" sz="2800" dirty="0" err="1"/>
              <a:t>Diaoyu</a:t>
            </a:r>
            <a:r>
              <a:rPr lang="en-US" sz="2800" dirty="0"/>
              <a:t> Islands, Taiwan itself, the </a:t>
            </a:r>
            <a:r>
              <a:rPr lang="en-US" sz="2800" dirty="0" err="1"/>
              <a:t>Paracels</a:t>
            </a:r>
            <a:r>
              <a:rPr lang="en-US" sz="2800" dirty="0"/>
              <a:t>/</a:t>
            </a:r>
            <a:r>
              <a:rPr lang="en-US" sz="2800" dirty="0" err="1"/>
              <a:t>Xisha</a:t>
            </a:r>
            <a:r>
              <a:rPr lang="en-US" sz="2800" dirty="0"/>
              <a:t>, and the </a:t>
            </a:r>
            <a:r>
              <a:rPr lang="en-US" sz="2800" dirty="0" err="1"/>
              <a:t>Spratlys</a:t>
            </a:r>
            <a:r>
              <a:rPr lang="en-US" sz="2800" dirty="0"/>
              <a:t>/</a:t>
            </a:r>
            <a:r>
              <a:rPr lang="en-US" sz="2800" dirty="0" err="1"/>
              <a:t>Nansha</a:t>
            </a:r>
            <a:r>
              <a:rPr lang="en-US" sz="2800" dirty="0"/>
              <a:t> Islands.</a:t>
            </a:r>
            <a:endParaRPr lang="en-US" dirty="0"/>
          </a:p>
        </p:txBody>
      </p:sp>
    </p:spTree>
    <p:extLst>
      <p:ext uri="{BB962C8B-B14F-4D97-AF65-F5344CB8AC3E}">
        <p14:creationId xmlns:p14="http://schemas.microsoft.com/office/powerpoint/2010/main" val="2426990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a:t>Today the size of these reef-based constructions has grown from a total area of 5 acres to about 2,000 acres, a 400-fold increase in </a:t>
            </a:r>
            <a:r>
              <a:rPr lang="en-US" dirty="0" smtClean="0"/>
              <a:t>acreage</a:t>
            </a:r>
          </a:p>
          <a:p>
            <a:r>
              <a:rPr lang="en-US" dirty="0" smtClean="0"/>
              <a:t>Fitzgerald destroyer within twelve nautical miles  </a:t>
            </a:r>
          </a:p>
          <a:p>
            <a:r>
              <a:rPr lang="en-US" dirty="0" smtClean="0"/>
              <a:t>$25o million aid announced by Obama in Manila during the APEC summit   </a:t>
            </a:r>
            <a:endParaRPr lang="en-US" dirty="0"/>
          </a:p>
        </p:txBody>
      </p:sp>
      <p:pic>
        <p:nvPicPr>
          <p:cNvPr id="4" name="Picture 3"/>
          <p:cNvPicPr>
            <a:picLocks noChangeAspect="1"/>
          </p:cNvPicPr>
          <p:nvPr/>
        </p:nvPicPr>
        <p:blipFill>
          <a:blip r:embed="rId2"/>
          <a:stretch>
            <a:fillRect/>
          </a:stretch>
        </p:blipFill>
        <p:spPr>
          <a:xfrm>
            <a:off x="6709594" y="3538728"/>
            <a:ext cx="4541083" cy="2560320"/>
          </a:xfrm>
          <a:prstGeom prst="rect">
            <a:avLst/>
          </a:prstGeom>
        </p:spPr>
      </p:pic>
    </p:spTree>
    <p:extLst>
      <p:ext uri="{BB962C8B-B14F-4D97-AF65-F5344CB8AC3E}">
        <p14:creationId xmlns:p14="http://schemas.microsoft.com/office/powerpoint/2010/main" val="1701167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COLONIALISM </a:t>
            </a:r>
            <a:endParaRPr lang="en-US"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idx="1"/>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44906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CHINESE V DAY PARADE 9-3-2015 </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p:txBody>
          <a:bodyPr/>
          <a:lstStyle/>
          <a:p>
            <a:r>
              <a:rPr lang="en-US" dirty="0"/>
              <a:t>More than 30 foreign government officials and heads of state including Russia's President Vladimir </a:t>
            </a:r>
            <a:r>
              <a:rPr lang="en-US" dirty="0" smtClean="0"/>
              <a:t>Putin, Cambodian King </a:t>
            </a:r>
            <a:r>
              <a:rPr lang="en-US" dirty="0" err="1" smtClean="0"/>
              <a:t>Sihamoni</a:t>
            </a:r>
            <a:r>
              <a:rPr lang="en-US" dirty="0" smtClean="0"/>
              <a:t> and </a:t>
            </a:r>
            <a:r>
              <a:rPr lang="en-US" dirty="0"/>
              <a:t>UN Secretary General Ban Ki-moon attended the event</a:t>
            </a:r>
            <a:r>
              <a:rPr lang="en-US" dirty="0" smtClean="0"/>
              <a:t>.</a:t>
            </a:r>
          </a:p>
          <a:p>
            <a:r>
              <a:rPr lang="en-US" dirty="0" smtClean="0"/>
              <a:t>Some </a:t>
            </a:r>
            <a:r>
              <a:rPr lang="en-US" dirty="0"/>
              <a:t>12,000 troops and 200 aircraft, as well as tanks and missiles, were on display in Tiananmen </a:t>
            </a:r>
            <a:r>
              <a:rPr lang="en-US" dirty="0" smtClean="0"/>
              <a:t>Square, including the anti-ship </a:t>
            </a:r>
            <a:r>
              <a:rPr lang="en-US" dirty="0"/>
              <a:t>"carrier killer" missile </a:t>
            </a:r>
            <a:r>
              <a:rPr lang="en-US" dirty="0" smtClean="0"/>
              <a:t>Dongfeng-21D</a:t>
            </a:r>
          </a:p>
          <a:p>
            <a:endParaRPr lang="en-US" dirty="0"/>
          </a:p>
        </p:txBody>
      </p:sp>
      <p:pic>
        <p:nvPicPr>
          <p:cNvPr id="5" name="Picture 4"/>
          <p:cNvPicPr>
            <a:picLocks noChangeAspect="1"/>
          </p:cNvPicPr>
          <p:nvPr/>
        </p:nvPicPr>
        <p:blipFill>
          <a:blip r:embed="rId2"/>
          <a:stretch>
            <a:fillRect/>
          </a:stretch>
        </p:blipFill>
        <p:spPr>
          <a:xfrm>
            <a:off x="402336" y="2251217"/>
            <a:ext cx="5761430" cy="3657600"/>
          </a:xfrm>
          <a:prstGeom prst="rect">
            <a:avLst/>
          </a:prstGeom>
        </p:spPr>
      </p:pic>
      <p:sp>
        <p:nvSpPr>
          <p:cNvPr id="3" name="Content Placeholder 2"/>
          <p:cNvSpPr>
            <a:spLocks noGrp="1"/>
          </p:cNvSpPr>
          <p:nvPr>
            <p:ph sz="half" idx="1"/>
          </p:nvPr>
        </p:nvSpPr>
        <p:spPr>
          <a:xfrm>
            <a:off x="613628" y="1558212"/>
            <a:ext cx="4846320" cy="4681728"/>
          </a:xfrm>
        </p:spPr>
        <p:txBody>
          <a:bodyPr/>
          <a:lstStyle/>
          <a:p>
            <a:endParaRPr lang="en-US" dirty="0"/>
          </a:p>
        </p:txBody>
      </p:sp>
    </p:spTree>
    <p:extLst>
      <p:ext uri="{BB962C8B-B14F-4D97-AF65-F5344CB8AC3E}">
        <p14:creationId xmlns:p14="http://schemas.microsoft.com/office/powerpoint/2010/main" val="42887989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6939" y="371087"/>
            <a:ext cx="8086591" cy="6675120"/>
          </a:xfrm>
          <a:prstGeom prst="rect">
            <a:avLst/>
          </a:prstGeom>
        </p:spPr>
      </p:pic>
    </p:spTree>
    <p:extLst>
      <p:ext uri="{BB962C8B-B14F-4D97-AF65-F5344CB8AC3E}">
        <p14:creationId xmlns:p14="http://schemas.microsoft.com/office/powerpoint/2010/main" val="1434917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FF0000"/>
                </a:solidFill>
                <a:latin typeface="Algerian" panose="04020705040A02060702" pitchFamily="82" charset="0"/>
              </a:rPr>
              <a:t>Obama AND XIJINPING AT THREE SUMMITS in November 2015: g20, </a:t>
            </a:r>
            <a:r>
              <a:rPr lang="en-US" b="1" dirty="0" err="1" smtClean="0">
                <a:solidFill>
                  <a:srgbClr val="FF0000"/>
                </a:solidFill>
                <a:latin typeface="Algerian" panose="04020705040A02060702" pitchFamily="82" charset="0"/>
              </a:rPr>
              <a:t>apec</a:t>
            </a:r>
            <a:r>
              <a:rPr lang="en-US" b="1" dirty="0" smtClean="0">
                <a:solidFill>
                  <a:srgbClr val="FF0000"/>
                </a:solidFill>
                <a:latin typeface="Algerian" panose="04020705040A02060702" pitchFamily="82" charset="0"/>
              </a:rPr>
              <a:t> AND </a:t>
            </a:r>
            <a:r>
              <a:rPr lang="en-US" b="1" dirty="0" err="1" smtClean="0">
                <a:solidFill>
                  <a:srgbClr val="FF0000"/>
                </a:solidFill>
                <a:latin typeface="Algerian" panose="04020705040A02060702" pitchFamily="82" charset="0"/>
              </a:rPr>
              <a:t>asean</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25598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Algerian" panose="04020705040A02060702" pitchFamily="82" charset="0"/>
              </a:rPr>
              <a:t>GROUP OF 20 SUMMIT AT ANTALYA TURKEY </a:t>
            </a:r>
            <a:endParaRPr lang="en-US" dirty="0"/>
          </a:p>
        </p:txBody>
      </p:sp>
      <p:sp>
        <p:nvSpPr>
          <p:cNvPr id="3" name="Content Placeholder 2"/>
          <p:cNvSpPr>
            <a:spLocks noGrp="1"/>
          </p:cNvSpPr>
          <p:nvPr>
            <p:ph sz="half" idx="1"/>
          </p:nvPr>
        </p:nvSpPr>
        <p:spPr/>
        <p:txBody>
          <a:bodyPr/>
          <a:lstStyle/>
          <a:p>
            <a:r>
              <a:rPr lang="en-US" dirty="0" smtClean="0"/>
              <a:t>GROUP OF SEVEN COUNTRIES: USA, CANADA,FRANCE, UK, GERMANY,ITALY AND JAPAN  7</a:t>
            </a:r>
          </a:p>
          <a:p>
            <a:r>
              <a:rPr lang="en-US" dirty="0" smtClean="0"/>
              <a:t>GROUP OF TWENTY : GROUP OF SEVEN PLUS ARGENITNA, MEXICO, AUSTRALIA,BRAZUL,CHINA,INDIA, INDOENSIA, SOUTH KOREA, SAUDI ARABIA, SOTH AFRICA, MEXICO,TURKEY </a:t>
            </a:r>
            <a:endParaRPr lang="en-US" dirty="0"/>
          </a:p>
        </p:txBody>
      </p:sp>
      <p:pic>
        <p:nvPicPr>
          <p:cNvPr id="5" name="Picture 2" descr="https://upload.wikimedia.org/wikipedia/commons/thumb/9/92/Participants_at_the_2015_G20_Summit_in_Turkey.jpg/300px-Participants_at_the_2015_G20_Summit_in_Turkey.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92455" y="1975104"/>
            <a:ext cx="563468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6462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THE APEC SUMMIT IN MANILA PHILIPPINES </a:t>
            </a:r>
            <a:endParaRPr lang="en-US" b="1" dirty="0">
              <a:solidFill>
                <a:srgbClr val="FF0000"/>
              </a:solidFill>
              <a:latin typeface="Algerian" panose="04020705040A02060702" pitchFamily="82" charset="0"/>
            </a:endParaRPr>
          </a:p>
        </p:txBody>
      </p:sp>
      <p:sp>
        <p:nvSpPr>
          <p:cNvPr id="3" name="Content Placeholder 2"/>
          <p:cNvSpPr>
            <a:spLocks noGrp="1"/>
          </p:cNvSpPr>
          <p:nvPr>
            <p:ph sz="quarter" idx="1"/>
          </p:nvPr>
        </p:nvSpPr>
        <p:spPr/>
        <p:txBody>
          <a:bodyPr/>
          <a:lstStyle/>
          <a:p>
            <a:r>
              <a:rPr lang="en-US" dirty="0" smtClean="0"/>
              <a:t>U.S</a:t>
            </a:r>
            <a:r>
              <a:rPr lang="en-US" dirty="0"/>
              <a:t>. efforts to proactively influence the region’s path toward economic integration are focused on the Trans Pacific Partnership (TPP) which was spawned by concerns that the United States could be left out of an emerging, highly-integrated and rapidly growing Asian economy </a:t>
            </a:r>
            <a:endParaRPr lang="en-US" dirty="0" smtClean="0"/>
          </a:p>
          <a:p>
            <a:r>
              <a:rPr lang="en-US" dirty="0" smtClean="0"/>
              <a:t>The </a:t>
            </a:r>
            <a:r>
              <a:rPr lang="en-US" dirty="0"/>
              <a:t>Trans-Pacific Partnership, or TPP</a:t>
            </a:r>
            <a:r>
              <a:rPr lang="en-US" dirty="0" smtClean="0"/>
              <a:t>, is </a:t>
            </a:r>
            <a:r>
              <a:rPr lang="en-US" dirty="0"/>
              <a:t>a trade and investment agreement that has been entered into by twelve Pacific Rim countries: Australia, the United States, Brunei, Canada, Chile, Japan, Malaysia, Mexico, New Zealand, Peru, Singapore and Vietnam</a:t>
            </a:r>
            <a:r>
              <a:rPr lang="en-US" dirty="0" smtClean="0"/>
              <a:t>.</a:t>
            </a:r>
            <a:endParaRPr lang="en-US" dirty="0"/>
          </a:p>
        </p:txBody>
      </p:sp>
    </p:spTree>
    <p:extLst>
      <p:ext uri="{BB962C8B-B14F-4D97-AF65-F5344CB8AC3E}">
        <p14:creationId xmlns:p14="http://schemas.microsoft.com/office/powerpoint/2010/main" val="187064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Algerian" panose="04020705040A02060702" pitchFamily="82" charset="0"/>
              </a:rPr>
              <a:t>THE APEC SUMMIT IN MANILA PHILIPPINES </a:t>
            </a:r>
            <a:endParaRPr lang="en-US" dirty="0"/>
          </a:p>
        </p:txBody>
      </p:sp>
      <p:sp>
        <p:nvSpPr>
          <p:cNvPr id="4" name="Content Placeholder 3"/>
          <p:cNvSpPr>
            <a:spLocks noGrp="1"/>
          </p:cNvSpPr>
          <p:nvPr>
            <p:ph sz="half" idx="2"/>
          </p:nvPr>
        </p:nvSpPr>
        <p:spPr/>
        <p:txBody>
          <a:bodyPr/>
          <a:lstStyle/>
          <a:p>
            <a:r>
              <a:rPr lang="en-US" dirty="0"/>
              <a:t>APEC has 21 member economies bordering on the Pacific Ocean</a:t>
            </a:r>
          </a:p>
          <a:p>
            <a:r>
              <a:rPr lang="en-US" dirty="0"/>
              <a:t>U.S. efforts to proactively influence the region’s path toward economic integration are focused on the Trans Pacific Partnership (TPP) which was spawned by concerns that the United States could be left out of an emerging, highly-integrated and rapidly growing Asian economy </a:t>
            </a:r>
          </a:p>
          <a:p>
            <a:endParaRPr lang="en-US" dirty="0"/>
          </a:p>
        </p:txBody>
      </p:sp>
      <p:pic>
        <p:nvPicPr>
          <p:cNvPr id="1026" name="Picture 2" descr="http://www.bilaterals.org/local/cache-vignettes/L480xH374/apec_map-4754b.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2336" y="1755648"/>
            <a:ext cx="5515738"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326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FF0000"/>
                </a:solidFill>
                <a:latin typeface="Algerian" panose="04020705040A02060702" pitchFamily="82" charset="0"/>
              </a:rPr>
              <a:t>ASIA PACIFIC ECONOMIC COUNCIL HAS 23 MEMBER ECONOMIES  </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95046987"/>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8444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TPP</a:t>
            </a:r>
            <a:endParaRPr lang="en-US" dirty="0"/>
          </a:p>
        </p:txBody>
      </p:sp>
      <p:sp>
        <p:nvSpPr>
          <p:cNvPr id="3" name="Text Placeholder 2"/>
          <p:cNvSpPr>
            <a:spLocks noGrp="1"/>
          </p:cNvSpPr>
          <p:nvPr>
            <p:ph type="body" sz="half" idx="3"/>
          </p:nvPr>
        </p:nvSpPr>
        <p:spPr/>
        <p:txBody>
          <a:bodyPr/>
          <a:lstStyle/>
          <a:p>
            <a:r>
              <a:rPr lang="en-US" dirty="0" smtClean="0"/>
              <a:t>RCEP </a:t>
            </a:r>
            <a:endParaRPr lang="en-US" dirty="0"/>
          </a:p>
        </p:txBody>
      </p:sp>
      <p:sp>
        <p:nvSpPr>
          <p:cNvPr id="6" name="Title 5"/>
          <p:cNvSpPr>
            <a:spLocks noGrp="1"/>
          </p:cNvSpPr>
          <p:nvPr>
            <p:ph type="title"/>
          </p:nvPr>
        </p:nvSpPr>
        <p:spPr/>
        <p:txBody>
          <a:bodyPr/>
          <a:lstStyle/>
          <a:p>
            <a:r>
              <a:rPr lang="en-US" b="1" dirty="0" smtClean="0">
                <a:solidFill>
                  <a:srgbClr val="FF0000"/>
                </a:solidFill>
                <a:latin typeface="Algerian" panose="04020705040A02060702" pitchFamily="82" charset="0"/>
              </a:rPr>
              <a:t>TPP VERSUS RCEP </a:t>
            </a:r>
            <a:endParaRPr lang="en-US" b="1" dirty="0">
              <a:solidFill>
                <a:srgbClr val="FF0000"/>
              </a:solidFill>
              <a:latin typeface="Algerian" panose="04020705040A02060702" pitchFamily="82" charset="0"/>
            </a:endParaRPr>
          </a:p>
        </p:txBody>
      </p:sp>
      <p:pic>
        <p:nvPicPr>
          <p:cNvPr id="2050" name="Picture 2" descr="http://dilemmaxdotnet.files.wordpress.com/2012/11/trade-bloc.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639618" y="2369026"/>
            <a:ext cx="4886677" cy="402336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Grp="1" noChangeAspect="1"/>
          </p:cNvPicPr>
          <p:nvPr>
            <p:ph sz="quarter" idx="2"/>
          </p:nvPr>
        </p:nvPicPr>
        <p:blipFill>
          <a:blip r:embed="rId3"/>
          <a:stretch>
            <a:fillRect/>
          </a:stretch>
        </p:blipFill>
        <p:spPr>
          <a:xfrm>
            <a:off x="183578" y="2643346"/>
            <a:ext cx="6204863" cy="3474720"/>
          </a:xfrm>
          <a:prstGeom prst="rect">
            <a:avLst/>
          </a:prstGeom>
        </p:spPr>
      </p:pic>
    </p:spTree>
    <p:extLst>
      <p:ext uri="{BB962C8B-B14F-4D97-AF65-F5344CB8AC3E}">
        <p14:creationId xmlns:p14="http://schemas.microsoft.com/office/powerpoint/2010/main" val="2950565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43275" y="738187"/>
            <a:ext cx="5505450" cy="5381625"/>
          </a:xfrm>
          <a:prstGeom prst="rect">
            <a:avLst/>
          </a:prstGeom>
        </p:spPr>
      </p:pic>
    </p:spTree>
    <p:extLst>
      <p:ext uri="{BB962C8B-B14F-4D97-AF65-F5344CB8AC3E}">
        <p14:creationId xmlns:p14="http://schemas.microsoft.com/office/powerpoint/2010/main" val="2038399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TPP, RCEP</a:t>
            </a:r>
            <a:endParaRPr lang="en-US" dirty="0"/>
          </a:p>
        </p:txBody>
      </p:sp>
      <p:sp>
        <p:nvSpPr>
          <p:cNvPr id="4" name="Content Placeholder 3"/>
          <p:cNvSpPr>
            <a:spLocks noGrp="1"/>
          </p:cNvSpPr>
          <p:nvPr>
            <p:ph sz="half" idx="2"/>
          </p:nvPr>
        </p:nvSpPr>
        <p:spPr/>
        <p:txBody>
          <a:bodyPr/>
          <a:lstStyle/>
          <a:p>
            <a:r>
              <a:rPr lang="en-US" dirty="0" smtClean="0"/>
              <a:t>TPP</a:t>
            </a:r>
            <a:r>
              <a:rPr lang="en-US" dirty="0"/>
              <a:t>:  Trans Pacific Partnerships : 12 members. Pushed by the USA and excluding China </a:t>
            </a:r>
          </a:p>
          <a:p>
            <a:r>
              <a:rPr lang="en-US" b="1" dirty="0"/>
              <a:t>Regional Comprehensive Economic Partnership (RCEP)</a:t>
            </a:r>
            <a:r>
              <a:rPr lang="en-US" dirty="0"/>
              <a:t> is a Free Trade Agreement scheme of the 10   ASEAN Member States and its FTA Partners  (Australia, China. India, Japan, Korea and New </a:t>
            </a:r>
            <a:r>
              <a:rPr lang="en-US" dirty="0" smtClean="0"/>
              <a:t>Zealand) </a:t>
            </a:r>
            <a:r>
              <a:rPr lang="en-US" dirty="0"/>
              <a:t>to be concluded by the end of 2015</a:t>
            </a:r>
          </a:p>
          <a:p>
            <a:endParaRPr lang="en-US" dirty="0"/>
          </a:p>
        </p:txBody>
      </p:sp>
      <p:pic>
        <p:nvPicPr>
          <p:cNvPr id="1026" name="Picture 2" descr="http://www.bilaterals.org/IMG/jpg/chart-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4663" y="2159794"/>
            <a:ext cx="523875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887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lgerian" panose="04020705040A02060702" pitchFamily="82" charset="0"/>
              </a:rPr>
              <a:t>	LONG TERM GROWTH IN THE WOLD  </a:t>
            </a:r>
            <a:endParaRPr lang="en-US" b="1" dirty="0">
              <a:latin typeface="Algerian" panose="04020705040A02060702" pitchFamily="82" charset="0"/>
            </a:endParaRPr>
          </a:p>
        </p:txBody>
      </p:sp>
      <p:graphicFrame>
        <p:nvGraphicFramePr>
          <p:cNvPr id="14" name="Content Placeholder 13"/>
          <p:cNvGraphicFramePr>
            <a:graphicFrameLocks noGrp="1"/>
          </p:cNvGraphicFramePr>
          <p:nvPr>
            <p:ph sz="half" idx="2"/>
            <p:extLst>
              <p:ext uri="{D42A27DB-BD31-4B8C-83A1-F6EECF244321}">
                <p14:modId xmlns:p14="http://schemas.microsoft.com/office/powerpoint/2010/main" val="96609965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p:cNvPicPr>
            <a:picLocks noGrp="1" noChangeAspect="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14316" y="2472356"/>
            <a:ext cx="563633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1938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US" b="1" dirty="0" smtClean="0">
                <a:solidFill>
                  <a:srgbClr val="FF0000"/>
                </a:solidFill>
                <a:latin typeface="Algerian" panose="04020705040A02060702" pitchFamily="82" charset="0"/>
              </a:rPr>
              <a:t>Annual </a:t>
            </a:r>
            <a:r>
              <a:rPr lang="en-US" b="1" dirty="0" err="1" smtClean="0">
                <a:solidFill>
                  <a:srgbClr val="FF0000"/>
                </a:solidFill>
                <a:latin typeface="Algerian" panose="04020705040A02060702" pitchFamily="82" charset="0"/>
              </a:rPr>
              <a:t>asean</a:t>
            </a:r>
            <a:r>
              <a:rPr lang="en-US" b="1" dirty="0" smtClean="0">
                <a:solidFill>
                  <a:srgbClr val="FF0000"/>
                </a:solidFill>
                <a:latin typeface="Algerian" panose="04020705040A02060702" pitchFamily="82" charset="0"/>
              </a:rPr>
              <a:t> summit in </a:t>
            </a:r>
            <a:r>
              <a:rPr lang="en-US" b="1" dirty="0" err="1" smtClean="0">
                <a:solidFill>
                  <a:srgbClr val="FF0000"/>
                </a:solidFill>
                <a:latin typeface="Algerian" panose="04020705040A02060702" pitchFamily="82" charset="0"/>
              </a:rPr>
              <a:t>kualA</a:t>
            </a:r>
            <a:r>
              <a:rPr lang="en-US" b="1" dirty="0" smtClean="0">
                <a:solidFill>
                  <a:srgbClr val="FF0000"/>
                </a:solidFill>
                <a:latin typeface="Algerian" panose="04020705040A02060702" pitchFamily="82" charset="0"/>
              </a:rPr>
              <a:t> LUMPUR MALAYSIA </a:t>
            </a:r>
            <a:endParaRPr lang="en-US" b="1" dirty="0">
              <a:solidFill>
                <a:srgbClr val="FF0000"/>
              </a:solidFill>
              <a:latin typeface="Algerian" panose="04020705040A02060702" pitchFamily="82" charset="0"/>
            </a:endParaRPr>
          </a:p>
        </p:txBody>
      </p:sp>
      <p:sp>
        <p:nvSpPr>
          <p:cNvPr id="3" name="Content Placeholder 2"/>
          <p:cNvSpPr>
            <a:spLocks noGrp="1"/>
          </p:cNvSpPr>
          <p:nvPr>
            <p:ph idx="1"/>
          </p:nvPr>
        </p:nvSpPr>
        <p:spPr/>
        <p:txBody>
          <a:bodyPr/>
          <a:lstStyle/>
          <a:p>
            <a:r>
              <a:rPr lang="en-US" dirty="0" smtClean="0"/>
              <a:t>Obama and </a:t>
            </a:r>
            <a:r>
              <a:rPr lang="en-US" dirty="0" err="1" smtClean="0"/>
              <a:t>Xijinping</a:t>
            </a:r>
            <a:r>
              <a:rPr lang="en-US" dirty="0" smtClean="0"/>
              <a:t> attended the annual East Asian Summit and Annual ASEAN Summit hosted by Malaysia in Kuala Lumpur Malaysia  November  21-23 to declare the ASEAN Economic Community </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2524852" y="2807208"/>
            <a:ext cx="5674822" cy="3291840"/>
          </a:xfrm>
          <a:prstGeom prst="rect">
            <a:avLst/>
          </a:prstGeom>
        </p:spPr>
      </p:pic>
    </p:spTree>
    <p:extLst>
      <p:ext uri="{BB962C8B-B14F-4D97-AF65-F5344CB8AC3E}">
        <p14:creationId xmlns:p14="http://schemas.microsoft.com/office/powerpoint/2010/main" val="3572683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THE ASEAN ECONOMIC COMMUNITY</a:t>
            </a:r>
            <a:endParaRPr lang="en-US" b="1" dirty="0">
              <a:solidFill>
                <a:srgbClr val="FF0000"/>
              </a:solidFill>
              <a:latin typeface="Algerian" panose="04020705040A02060702" pitchFamily="82" charset="0"/>
            </a:endParaRPr>
          </a:p>
        </p:txBody>
      </p:sp>
      <p:sp>
        <p:nvSpPr>
          <p:cNvPr id="3" name="Content Placeholder 2"/>
          <p:cNvSpPr>
            <a:spLocks noGrp="1"/>
          </p:cNvSpPr>
          <p:nvPr>
            <p:ph sz="half" idx="1"/>
          </p:nvPr>
        </p:nvSpPr>
        <p:spPr/>
        <p:txBody>
          <a:bodyPr/>
          <a:lstStyle/>
          <a:p>
            <a:r>
              <a:rPr lang="en-US" dirty="0"/>
              <a:t>In Kuala Lumpur, the 10 ASEAN member states  signed an official declaration to establish the ASEAN Economic Community (AEC), opening a new chapter in the region's 48-year history.</a:t>
            </a:r>
          </a:p>
          <a:p>
            <a:r>
              <a:rPr lang="en-US" dirty="0"/>
              <a:t>After more than 13 years of discussion around forming the AEC, the declaration finally comes into effect on December 31 , when the region </a:t>
            </a:r>
            <a:r>
              <a:rPr lang="en-US" dirty="0" smtClean="0"/>
              <a:t>supposedly turns </a:t>
            </a:r>
            <a:r>
              <a:rPr lang="en-US" dirty="0"/>
              <a:t>into a single market and production base.</a:t>
            </a:r>
          </a:p>
          <a:p>
            <a:endParaRPr lang="en-US" dirty="0"/>
          </a:p>
          <a:p>
            <a:endParaRPr lang="en-US" dirty="0"/>
          </a:p>
        </p:txBody>
      </p:sp>
      <p:pic>
        <p:nvPicPr>
          <p:cNvPr id="5" name="Content Placeholder 6"/>
          <p:cNvPicPr>
            <a:picLocks noGrp="1" noChangeAspect="1"/>
          </p:cNvPicPr>
          <p:nvPr>
            <p:ph sz="half" idx="2"/>
          </p:nvPr>
        </p:nvPicPr>
        <p:blipFill>
          <a:blip r:embed="rId3"/>
          <a:stretch>
            <a:fillRect/>
          </a:stretch>
        </p:blipFill>
        <p:spPr>
          <a:xfrm>
            <a:off x="6400800" y="1793005"/>
            <a:ext cx="5384800" cy="3838727"/>
          </a:xfrm>
          <a:prstGeom prst="rect">
            <a:avLst/>
          </a:prstGeom>
        </p:spPr>
      </p:pic>
    </p:spTree>
    <p:extLst>
      <p:ext uri="{BB962C8B-B14F-4D97-AF65-F5344CB8AC3E}">
        <p14:creationId xmlns:p14="http://schemas.microsoft.com/office/powerpoint/2010/main" val="27088768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FF0000"/>
                </a:solidFill>
              </a:rPr>
              <a:t>TOWARDS AN ASEAN ECONOMIC COMMUNITY IN 2015 </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71041703"/>
              </p:ext>
            </p:extLst>
          </p:nvPr>
        </p:nvGraphicFramePr>
        <p:xfrm>
          <a:off x="402167" y="1584198"/>
          <a:ext cx="1133856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4159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60286987"/>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438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45723425"/>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8648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847650370"/>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82055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641908807"/>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0927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937309230"/>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3631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865366543"/>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20570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DEVELOPMENT DIVIDE BETWEEN CLVM AND ASEAN SIX </a:t>
            </a:r>
            <a:endParaRPr lang="en-US"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sz="quarter" idx="1"/>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6935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solidFill>
                  <a:srgbClr val="FF0000"/>
                </a:solidFill>
              </a:rPr>
              <a:t>THE SECOND TECTONIC SHIFT: RISE OF THE US</a:t>
            </a:r>
            <a:endParaRPr lang="en-US" b="1" dirty="0">
              <a:solidFill>
                <a:srgbClr val="FF0000"/>
              </a:solidFill>
            </a:endParaRPr>
          </a:p>
        </p:txBody>
      </p:sp>
      <p:sp>
        <p:nvSpPr>
          <p:cNvPr id="3" name="Subtitle 2"/>
          <p:cNvSpPr>
            <a:spLocks noGrp="1"/>
          </p:cNvSpPr>
          <p:nvPr>
            <p:ph type="subTitle" idx="1"/>
          </p:nvPr>
        </p:nvSpPr>
        <p:spPr/>
        <p:txBody>
          <a:bodyPr>
            <a:normAutofit fontScale="92500" lnSpcReduction="20000"/>
          </a:bodyPr>
          <a:lstStyle/>
          <a:p>
            <a:r>
              <a:rPr lang="en-US" b="1" dirty="0" smtClean="0"/>
              <a:t>Started at the closing years of the 19</a:t>
            </a:r>
            <a:r>
              <a:rPr lang="en-US" b="1" baseline="30000" dirty="0" smtClean="0"/>
              <a:t>th</a:t>
            </a:r>
            <a:r>
              <a:rPr lang="en-US" b="1" dirty="0" smtClean="0"/>
              <a:t> century.</a:t>
            </a:r>
          </a:p>
          <a:p>
            <a:r>
              <a:rPr lang="en-US" b="1" dirty="0" smtClean="0"/>
              <a:t>Then in the closing years of World War II its dominance is unrivaled </a:t>
            </a:r>
          </a:p>
          <a:p>
            <a:r>
              <a:rPr lang="en-US" dirty="0" smtClean="0"/>
              <a:t>  </a:t>
            </a:r>
            <a:endParaRPr lang="en-US" dirty="0"/>
          </a:p>
        </p:txBody>
      </p:sp>
    </p:spTree>
    <p:extLst>
      <p:ext uri="{BB962C8B-B14F-4D97-AF65-F5344CB8AC3E}">
        <p14:creationId xmlns:p14="http://schemas.microsoft.com/office/powerpoint/2010/main" val="109313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9980" y="508808"/>
            <a:ext cx="7939285" cy="5852160"/>
          </a:xfrm>
          <a:prstGeom prst="rect">
            <a:avLst/>
          </a:prstGeom>
        </p:spPr>
      </p:pic>
    </p:spTree>
    <p:extLst>
      <p:ext uri="{BB962C8B-B14F-4D97-AF65-F5344CB8AC3E}">
        <p14:creationId xmlns:p14="http://schemas.microsoft.com/office/powerpoint/2010/main" val="33577454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a:p>
          <a:p>
            <a:r>
              <a:rPr lang="en-US" dirty="0" smtClean="0"/>
              <a:t>During  </a:t>
            </a:r>
            <a:r>
              <a:rPr lang="en-US" dirty="0"/>
              <a:t>1998 and </a:t>
            </a:r>
            <a:r>
              <a:rPr lang="en-US" dirty="0" smtClean="0"/>
              <a:t>2013 rapid growth </a:t>
            </a:r>
            <a:r>
              <a:rPr lang="en-US" dirty="0"/>
              <a:t>for Cambodia, and during that period its growth was the sixth highest in the world. </a:t>
            </a:r>
            <a:endParaRPr lang="en-US" dirty="0" smtClean="0"/>
          </a:p>
          <a:p>
            <a:r>
              <a:rPr lang="en-US" dirty="0" smtClean="0"/>
              <a:t>This </a:t>
            </a:r>
            <a:r>
              <a:rPr lang="en-US" dirty="0"/>
              <a:t>growth has transformed the population, and Cambodia’s poor dropped from 53% to 20% of its total population between 2004 and 2011 </a:t>
            </a:r>
          </a:p>
        </p:txBody>
      </p:sp>
      <p:pic>
        <p:nvPicPr>
          <p:cNvPr id="7" name="Content Placeholder 6"/>
          <p:cNvPicPr>
            <a:picLocks noGrp="1"/>
          </p:cNvPicPr>
          <p:nvPr>
            <p:ph sz="half" idx="2"/>
          </p:nvPr>
        </p:nvPicPr>
        <p:blipFill>
          <a:blip r:embed="rId3"/>
          <a:stretch>
            <a:fillRect/>
          </a:stretch>
        </p:blipFill>
        <p:spPr>
          <a:xfrm>
            <a:off x="6156960" y="1371600"/>
            <a:ext cx="6035040" cy="5212080"/>
          </a:xfrm>
          <a:prstGeom prst="rect">
            <a:avLst/>
          </a:prstGeom>
        </p:spPr>
      </p:pic>
    </p:spTree>
    <p:extLst>
      <p:ext uri="{BB962C8B-B14F-4D97-AF65-F5344CB8AC3E}">
        <p14:creationId xmlns:p14="http://schemas.microsoft.com/office/powerpoint/2010/main" val="34089825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96" y="300038"/>
            <a:ext cx="11379200" cy="758825"/>
          </a:xfrm>
        </p:spPr>
        <p:txBody>
          <a:bodyPr/>
          <a:lstStyle/>
          <a:p>
            <a:r>
              <a:rPr lang="en-US" sz="2800" b="1" dirty="0" smtClean="0">
                <a:solidFill>
                  <a:srgbClr val="FF0000"/>
                </a:solidFill>
              </a:rPr>
              <a:t>CHINA TOP INVESTOR AND AID GIVER TO CAMBODIA </a:t>
            </a:r>
            <a:endParaRPr lang="en-US" sz="2800" b="1" dirty="0">
              <a:solidFill>
                <a:srgbClr val="FF0000"/>
              </a:solidFill>
            </a:endParaRPr>
          </a:p>
        </p:txBody>
      </p:sp>
      <p:graphicFrame>
        <p:nvGraphicFramePr>
          <p:cNvPr id="6" name="Content Placeholder 5"/>
          <p:cNvGraphicFramePr>
            <a:graphicFrameLocks noGrp="1"/>
          </p:cNvGraphicFramePr>
          <p:nvPr>
            <p:ph sz="quarter" idx="1"/>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355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solidFill>
                  <a:srgbClr val="FF0000"/>
                </a:solidFill>
                <a:latin typeface="Algerian" panose="04020705040A02060702" pitchFamily="82" charset="0"/>
              </a:rPr>
              <a:t>THE HARDWARE OF TRADE: OBOR AND AIIB</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10191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0000"/>
                </a:solidFill>
                <a:latin typeface="Algerian" panose="04020705040A02060702" pitchFamily="82" charset="0"/>
              </a:rPr>
              <a:t>ASIAN INFRASTRUCTURE INVESTMENT BANK (AIIB )</a:t>
            </a:r>
            <a:endParaRPr lang="en-US" dirty="0"/>
          </a:p>
        </p:txBody>
      </p:sp>
      <p:sp>
        <p:nvSpPr>
          <p:cNvPr id="4" name="Content Placeholder 3"/>
          <p:cNvSpPr>
            <a:spLocks noGrp="1"/>
          </p:cNvSpPr>
          <p:nvPr>
            <p:ph sz="half" idx="2"/>
          </p:nvPr>
        </p:nvSpPr>
        <p:spPr>
          <a:xfrm>
            <a:off x="6091936" y="1762297"/>
            <a:ext cx="5384800" cy="4681728"/>
          </a:xfrm>
        </p:spPr>
        <p:txBody>
          <a:bodyPr/>
          <a:lstStyle/>
          <a:p>
            <a:r>
              <a:rPr lang="en-US" dirty="0" smtClean="0"/>
              <a:t>Despite opposition from the USA, on 16 January the AIIB was launched in Beijing with 57 member states including allies of the US such as UK. Korea, Germany and Australia </a:t>
            </a:r>
            <a:endParaRPr lang="en-US" dirty="0"/>
          </a:p>
        </p:txBody>
      </p:sp>
      <p:pic>
        <p:nvPicPr>
          <p:cNvPr id="1026" name="Picture 2" descr="Chinese Premier Li Keqiang speaks during the Inaugural Meeting of the Board of Governors of the Asian Infrastructure Investment Bank (AIIB) in Beijing, China, January 16, 2016. © Mark Schiefelbei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1638" y="2216590"/>
            <a:ext cx="5760721"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847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FF0000"/>
                </a:solidFill>
                <a:latin typeface="Algerian" panose="04020705040A02060702" pitchFamily="82" charset="0"/>
              </a:rPr>
              <a:t>AIIB IS FURTHER PROOF OF REBALANCING 0F WORLD POWER</a:t>
            </a:r>
            <a:endParaRPr lang="en-US" sz="2800" b="1" dirty="0">
              <a:solidFill>
                <a:srgbClr val="FF0000"/>
              </a:solidFill>
              <a:latin typeface="Algerian" panose="04020705040A02060702" pitchFamily="82" charset="0"/>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719864014"/>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91984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50000"/>
            </a:schemeClr>
          </a:solidFill>
        </p:spPr>
        <p:txBody>
          <a:bodyPr>
            <a:normAutofit/>
          </a:bodyPr>
          <a:lstStyle/>
          <a:p>
            <a:pPr eaLnBrk="1" fontAlgn="auto" hangingPunct="1">
              <a:spcAft>
                <a:spcPts val="0"/>
              </a:spcAft>
              <a:defRPr/>
            </a:pPr>
            <a:r>
              <a:rPr lang="en-US" b="1" dirty="0" smtClean="0">
                <a:solidFill>
                  <a:schemeClr val="bg2"/>
                </a:solidFill>
                <a:latin typeface="Algerian" pitchFamily="82" charset="0"/>
              </a:rPr>
              <a:t>The old silk </a:t>
            </a:r>
            <a:r>
              <a:rPr lang="en-US" b="1" smtClean="0">
                <a:solidFill>
                  <a:schemeClr val="bg2"/>
                </a:solidFill>
                <a:latin typeface="Algerian" pitchFamily="82" charset="0"/>
              </a:rPr>
              <a:t>road being revived </a:t>
            </a:r>
            <a:r>
              <a:rPr lang="en-US" b="1" dirty="0" smtClean="0">
                <a:solidFill>
                  <a:schemeClr val="bg2"/>
                </a:solidFill>
                <a:latin typeface="Algerian" pitchFamily="82" charset="0"/>
              </a:rPr>
              <a:t>by </a:t>
            </a:r>
            <a:r>
              <a:rPr lang="en-US" b="1" dirty="0" err="1" smtClean="0">
                <a:solidFill>
                  <a:schemeClr val="bg2"/>
                </a:solidFill>
                <a:latin typeface="Algerian" pitchFamily="82" charset="0"/>
              </a:rPr>
              <a:t>xijinping</a:t>
            </a:r>
            <a:r>
              <a:rPr lang="en-US" b="1" dirty="0" smtClean="0">
                <a:solidFill>
                  <a:schemeClr val="bg2"/>
                </a:solidFill>
                <a:latin typeface="Algerian" pitchFamily="82" charset="0"/>
              </a:rPr>
              <a:t> </a:t>
            </a:r>
            <a:endParaRPr lang="en-US" b="1" dirty="0">
              <a:solidFill>
                <a:schemeClr val="bg2"/>
              </a:solidFill>
              <a:latin typeface="Algerian" pitchFamily="82" charset="0"/>
            </a:endParaRPr>
          </a:p>
        </p:txBody>
      </p:sp>
      <p:pic>
        <p:nvPicPr>
          <p:cNvPr id="56323"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1" y="1463676"/>
            <a:ext cx="8893175" cy="5394325"/>
          </a:xfrm>
          <a:noFill/>
        </p:spPr>
      </p:pic>
    </p:spTree>
    <p:extLst>
      <p:ext uri="{BB962C8B-B14F-4D97-AF65-F5344CB8AC3E}">
        <p14:creationId xmlns:p14="http://schemas.microsoft.com/office/powerpoint/2010/main" val="1837489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0000"/>
                </a:solidFill>
                <a:latin typeface="Algerian" panose="04020705040A02060702" pitchFamily="82" charset="0"/>
              </a:rPr>
              <a:t>ONE BELT ONE ROAD </a:t>
            </a:r>
            <a:r>
              <a:rPr lang="en-US" sz="3600" b="1" dirty="0" smtClean="0">
                <a:solidFill>
                  <a:srgbClr val="FF0000"/>
                </a:solidFill>
                <a:latin typeface="Algerian" panose="04020705040A02060702" pitchFamily="82" charset="0"/>
              </a:rPr>
              <a:t>(</a:t>
            </a:r>
            <a:r>
              <a:rPr lang="en-US" sz="3600" b="1" dirty="0">
                <a:solidFill>
                  <a:srgbClr val="FF0000"/>
                </a:solidFill>
                <a:latin typeface="Algerian" panose="04020705040A02060702" pitchFamily="82" charset="0"/>
              </a:rPr>
              <a:t>OBOR</a:t>
            </a:r>
            <a:r>
              <a:rPr lang="en-US" sz="3600" b="1" dirty="0" smtClean="0">
                <a:solidFill>
                  <a:srgbClr val="FF0000"/>
                </a:solidFill>
                <a:latin typeface="Algerian" panose="04020705040A02060702" pitchFamily="82" charset="0"/>
              </a:rPr>
              <a:t>)</a:t>
            </a:r>
            <a:endParaRPr lang="en-US" dirty="0"/>
          </a:p>
        </p:txBody>
      </p:sp>
      <p:graphicFrame>
        <p:nvGraphicFramePr>
          <p:cNvPr id="6" name="Content Placeholder 5"/>
          <p:cNvGraphicFramePr>
            <a:graphicFrameLocks noGrp="1"/>
          </p:cNvGraphicFramePr>
          <p:nvPr>
            <p:ph sz="quarter" idx="1"/>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72103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4464" y="424927"/>
            <a:ext cx="8146040" cy="6217920"/>
          </a:xfrm>
          <a:prstGeom prst="rect">
            <a:avLst/>
          </a:prstGeom>
        </p:spPr>
      </p:pic>
    </p:spTree>
    <p:extLst>
      <p:ext uri="{BB962C8B-B14F-4D97-AF65-F5344CB8AC3E}">
        <p14:creationId xmlns:p14="http://schemas.microsoft.com/office/powerpoint/2010/main" val="18163650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Algerian" panose="04020705040A02060702" pitchFamily="82" charset="0"/>
              </a:rPr>
              <a:t>The silk route ECONOMIC BELT (SREB) </a:t>
            </a:r>
            <a:endParaRPr lang="en-US"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sz="quarter" idx="1"/>
            <p:extLst/>
          </p:nvPr>
        </p:nvGraphicFramePr>
        <p:xfrm>
          <a:off x="1825752" y="1527048"/>
          <a:ext cx="850392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9383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SINCE WORD WAR II: US </a:t>
            </a:r>
            <a:r>
              <a:rPr lang="en-US" b="1" dirty="0" err="1" smtClean="0">
                <a:solidFill>
                  <a:srgbClr val="FF0000"/>
                </a:solidFill>
                <a:latin typeface="Algerian" panose="04020705040A02060702" pitchFamily="82" charset="0"/>
              </a:rPr>
              <a:t>DOMINANce</a:t>
            </a:r>
            <a:r>
              <a:rPr lang="en-US" b="1" dirty="0" smtClean="0">
                <a:solidFill>
                  <a:srgbClr val="FF0000"/>
                </a:solidFill>
                <a:latin typeface="Algerian" panose="04020705040A02060702" pitchFamily="82" charset="0"/>
              </a:rPr>
              <a:t> unrivaled</a:t>
            </a:r>
            <a:endParaRPr lang="en-US"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02417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7516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CHINA’S HIGH SPEED RAILWAY NETWORK</a:t>
            </a:r>
            <a:endParaRPr lang="en-US" b="1" dirty="0">
              <a:solidFill>
                <a:srgbClr val="FF0000"/>
              </a:solidFill>
              <a:latin typeface="Algerian" panose="04020705040A02060702" pitchFamily="82" charset="0"/>
            </a:endParaRPr>
          </a:p>
        </p:txBody>
      </p:sp>
      <p:sp>
        <p:nvSpPr>
          <p:cNvPr id="4" name="Content Placeholder 3"/>
          <p:cNvSpPr>
            <a:spLocks noGrp="1"/>
          </p:cNvSpPr>
          <p:nvPr>
            <p:ph sz="half" idx="2"/>
          </p:nvPr>
        </p:nvSpPr>
        <p:spPr/>
        <p:txBody>
          <a:bodyPr>
            <a:normAutofit fontScale="85000" lnSpcReduction="20000"/>
          </a:bodyPr>
          <a:lstStyle/>
          <a:p>
            <a:r>
              <a:rPr lang="en-US" dirty="0"/>
              <a:t>China today has the world’s longest High-Speed Railway network with over 16,000 km (9,900 mi) of track as of December 2014, more than the rest of the world’s high speed rail tracks combined</a:t>
            </a:r>
            <a:r>
              <a:rPr lang="en-US" dirty="0" smtClean="0"/>
              <a:t>. It did not exist eight  years ago. </a:t>
            </a:r>
          </a:p>
          <a:p>
            <a:r>
              <a:rPr lang="en-US" dirty="0" smtClean="0"/>
              <a:t>China’s </a:t>
            </a:r>
            <a:r>
              <a:rPr lang="en-US" dirty="0"/>
              <a:t>high speed rail system also includes the world’s longest line, the 2,298 km (1,428 mi) Beijing–Guangzhou High-Speed Railway. In short, China knows what it is doing in railways more than pretty much anybody and they are acting on that knowledge</a:t>
            </a:r>
          </a:p>
        </p:txBody>
      </p:sp>
      <p:pic>
        <p:nvPicPr>
          <p:cNvPr id="5" name="Content Placeholder 4"/>
          <p:cNvPicPr>
            <a:picLocks noGrp="1" noChangeAspect="1"/>
          </p:cNvPicPr>
          <p:nvPr>
            <p:ph sz="half" idx="1"/>
          </p:nvPr>
        </p:nvPicPr>
        <p:blipFill>
          <a:blip r:embed="rId2"/>
          <a:stretch>
            <a:fillRect/>
          </a:stretch>
        </p:blipFill>
        <p:spPr>
          <a:xfrm>
            <a:off x="260597" y="1593551"/>
            <a:ext cx="3447796" cy="2651760"/>
          </a:xfrm>
          <a:prstGeom prst="rect">
            <a:avLst/>
          </a:prstGeom>
        </p:spPr>
      </p:pic>
      <p:pic>
        <p:nvPicPr>
          <p:cNvPr id="2050" name="Picture 2" descr="Image result for china's bullet t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090" y="4148173"/>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3188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latin typeface="Algerian" panose="04020705040A02060702" pitchFamily="82" charset="0"/>
              </a:rPr>
              <a:t>Obor</a:t>
            </a:r>
            <a:r>
              <a:rPr lang="en-US" b="1" dirty="0" smtClean="0">
                <a:solidFill>
                  <a:srgbClr val="FF0000"/>
                </a:solidFill>
                <a:latin typeface="Algerian" panose="04020705040A02060702" pitchFamily="82" charset="0"/>
              </a:rPr>
              <a:t> (ONE BELT ONE ROAD) </a:t>
            </a:r>
            <a:endParaRPr lang="en-US" b="1" dirty="0">
              <a:solidFill>
                <a:srgbClr val="FF0000"/>
              </a:solidFill>
              <a:latin typeface="Algerian" panose="04020705040A02060702" pitchFamily="82" charset="0"/>
            </a:endParaRPr>
          </a:p>
        </p:txBody>
      </p:sp>
      <p:sp>
        <p:nvSpPr>
          <p:cNvPr id="3" name="Content Placeholder 2"/>
          <p:cNvSpPr>
            <a:spLocks noGrp="1"/>
          </p:cNvSpPr>
          <p:nvPr>
            <p:ph sz="quarter" idx="1"/>
          </p:nvPr>
        </p:nvSpPr>
        <p:spPr>
          <a:solidFill>
            <a:srgbClr val="FFFF00"/>
          </a:solidFill>
        </p:spPr>
        <p:txBody>
          <a:bodyPr/>
          <a:lstStyle/>
          <a:p>
            <a:r>
              <a:rPr lang="en-US" dirty="0"/>
              <a:t>The projected investment for OBOR will be $1.4 trillion, about 12 times larger than the Marshall Plan, which was about $120 billion in today’s value. In addition to the economic </a:t>
            </a:r>
            <a:r>
              <a:rPr lang="en-US" smtClean="0"/>
              <a:t>benefits +OBOR </a:t>
            </a:r>
            <a:r>
              <a:rPr lang="en-US" dirty="0"/>
              <a:t>will significantly facilitate the movement of goods, services, and people across national borders</a:t>
            </a:r>
            <a:r>
              <a:rPr lang="en-US" dirty="0" smtClean="0"/>
              <a:t>.</a:t>
            </a:r>
          </a:p>
          <a:p>
            <a:r>
              <a:rPr lang="en-US" dirty="0"/>
              <a:t>The AIIB and OBOR have become an integral part of China’s new diplomacy, reflecting its growing interests and clout. They are also important steps to realizing President Xi Jinping’s “Chinese dream.”</a:t>
            </a:r>
          </a:p>
        </p:txBody>
      </p:sp>
    </p:spTree>
    <p:extLst>
      <p:ext uri="{BB962C8B-B14F-4D97-AF65-F5344CB8AC3E}">
        <p14:creationId xmlns:p14="http://schemas.microsoft.com/office/powerpoint/2010/main" val="32771117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96" y="300038"/>
            <a:ext cx="11379200" cy="758825"/>
          </a:xfrm>
        </p:spPr>
        <p:txBody>
          <a:bodyPr/>
          <a:lstStyle/>
          <a:p>
            <a:r>
              <a:rPr lang="en-US" sz="2800" b="1" dirty="0" smtClean="0">
                <a:solidFill>
                  <a:srgbClr val="FF0000"/>
                </a:solidFill>
              </a:rPr>
              <a:t>CHINA TOP INVESTOR AND AID GIVER TO CAMBODIA </a:t>
            </a:r>
            <a:endParaRPr lang="en-US" sz="2800" b="1" dirty="0">
              <a:solidFill>
                <a:srgbClr val="FF0000"/>
              </a:solidFill>
            </a:endParaRPr>
          </a:p>
        </p:txBody>
      </p:sp>
      <p:graphicFrame>
        <p:nvGraphicFramePr>
          <p:cNvPr id="6" name="Content Placeholder 5"/>
          <p:cNvGraphicFramePr>
            <a:graphicFrameLocks noGrp="1"/>
          </p:cNvGraphicFramePr>
          <p:nvPr>
            <p:ph sz="quarter" idx="1"/>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01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smtClean="0">
                <a:solidFill>
                  <a:srgbClr val="FF0000"/>
                </a:solidFill>
                <a:latin typeface="Algerian" panose="04020705040A02060702" pitchFamily="82" charset="0"/>
              </a:rPr>
              <a:t>CHINA REBALANCING: FROM INFRASTRUCTURE AND EXPORTS TO DOMESTIC CONSUMPTION </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5966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FF0000"/>
                </a:solidFill>
                <a:latin typeface="Algerian" panose="04020705040A02060702" pitchFamily="82" charset="0"/>
              </a:rPr>
              <a:t>FROM INVESTMENTS AND EXPORTS TO domestic CONSUMPTION </a:t>
            </a:r>
            <a:endParaRPr lang="en-US" sz="2800" b="1" dirty="0">
              <a:solidFill>
                <a:srgbClr val="FF0000"/>
              </a:solidFill>
              <a:latin typeface="Algerian" panose="04020705040A02060702" pitchFamily="82" charset="0"/>
            </a:endParaRPr>
          </a:p>
        </p:txBody>
      </p:sp>
      <p:sp>
        <p:nvSpPr>
          <p:cNvPr id="3" name="Content Placeholder 2"/>
          <p:cNvSpPr>
            <a:spLocks noGrp="1"/>
          </p:cNvSpPr>
          <p:nvPr>
            <p:ph sz="half" idx="1"/>
          </p:nvPr>
        </p:nvSpPr>
        <p:spPr/>
        <p:txBody>
          <a:bodyPr/>
          <a:lstStyle/>
          <a:p>
            <a:r>
              <a:rPr lang="en-US" dirty="0" smtClean="0"/>
              <a:t>Global harbor shopping mall in Shanghai among the world’s biggest shopping malls </a:t>
            </a:r>
            <a:r>
              <a:rPr lang="en-US" dirty="0"/>
              <a:t>with floor space equivalent to nearly 70 football fields</a:t>
            </a:r>
          </a:p>
        </p:txBody>
      </p:sp>
      <p:pic>
        <p:nvPicPr>
          <p:cNvPr id="6" name="Picture 5"/>
          <p:cNvPicPr>
            <a:picLocks noChangeAspect="1"/>
          </p:cNvPicPr>
          <p:nvPr/>
        </p:nvPicPr>
        <p:blipFill>
          <a:blip r:embed="rId3"/>
          <a:stretch>
            <a:fillRect/>
          </a:stretch>
        </p:blipFill>
        <p:spPr>
          <a:xfrm>
            <a:off x="732550" y="3276878"/>
            <a:ext cx="4391864" cy="2926080"/>
          </a:xfrm>
          <a:prstGeom prst="rect">
            <a:avLst/>
          </a:prstGeom>
        </p:spPr>
      </p:pic>
      <p:sp>
        <p:nvSpPr>
          <p:cNvPr id="4" name="Content Placeholder 3"/>
          <p:cNvSpPr>
            <a:spLocks noGrp="1"/>
          </p:cNvSpPr>
          <p:nvPr>
            <p:ph sz="half" idx="2"/>
          </p:nvPr>
        </p:nvSpPr>
        <p:spPr/>
        <p:txBody>
          <a:bodyPr/>
          <a:lstStyle/>
          <a:p>
            <a:r>
              <a:rPr lang="en-US" b="1" dirty="0"/>
              <a:t> </a:t>
            </a:r>
            <a:r>
              <a:rPr lang="en-US" dirty="0" smtClean="0"/>
              <a:t>Ford</a:t>
            </a:r>
            <a:r>
              <a:rPr lang="en-US" dirty="0"/>
              <a:t> Focus </a:t>
            </a:r>
            <a:r>
              <a:rPr lang="en-US" dirty="0" smtClean="0"/>
              <a:t>hatch-back</a:t>
            </a:r>
            <a:r>
              <a:rPr lang="en-US" dirty="0"/>
              <a:t> </a:t>
            </a:r>
            <a:r>
              <a:rPr lang="en-US" dirty="0" smtClean="0"/>
              <a:t>at Chongqing auto show </a:t>
            </a:r>
            <a:endParaRPr lang="en-US" dirty="0"/>
          </a:p>
          <a:p>
            <a:endParaRPr lang="en-US" dirty="0"/>
          </a:p>
        </p:txBody>
      </p:sp>
      <p:pic>
        <p:nvPicPr>
          <p:cNvPr id="7" name="Picture 6"/>
          <p:cNvPicPr>
            <a:picLocks noChangeAspect="1"/>
          </p:cNvPicPr>
          <p:nvPr/>
        </p:nvPicPr>
        <p:blipFill>
          <a:blip r:embed="rId4"/>
          <a:stretch>
            <a:fillRect/>
          </a:stretch>
        </p:blipFill>
        <p:spPr>
          <a:xfrm>
            <a:off x="5905434" y="2284422"/>
            <a:ext cx="5925826" cy="3932261"/>
          </a:xfrm>
          <a:prstGeom prst="rect">
            <a:avLst/>
          </a:prstGeom>
        </p:spPr>
      </p:pic>
    </p:spTree>
    <p:extLst>
      <p:ext uri="{BB962C8B-B14F-4D97-AF65-F5344CB8AC3E}">
        <p14:creationId xmlns:p14="http://schemas.microsoft.com/office/powerpoint/2010/main" val="16650629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CONCLUSIONS</a:t>
            </a:r>
            <a:r>
              <a:rPr lang="en-US" dirty="0" smtClean="0"/>
              <a: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179089625"/>
              </p:ext>
            </p:extLst>
          </p:nvPr>
        </p:nvGraphicFramePr>
        <p:xfrm>
          <a:off x="402336" y="1527048"/>
          <a:ext cx="113385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2458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FF0000"/>
                </a:solidFill>
                <a:latin typeface="Algerian" panose="04020705040A02060702" pitchFamily="82" charset="0"/>
              </a:rPr>
              <a:t>ANY QUESTIONS?  </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35445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rgbClr val="FF0000"/>
                </a:solidFill>
                <a:latin typeface="Algerian" panose="04020705040A02060702" pitchFamily="82" charset="0"/>
              </a:rPr>
              <a:t>TRUMP’S CURRENCY MANIPULATION ARGUMENT </a:t>
            </a:r>
            <a:br>
              <a:rPr lang="en-US" sz="2400" b="1" dirty="0" smtClean="0">
                <a:solidFill>
                  <a:srgbClr val="FF0000"/>
                </a:solidFill>
                <a:latin typeface="Algerian" panose="04020705040A02060702" pitchFamily="82" charset="0"/>
              </a:rPr>
            </a:br>
            <a:r>
              <a:rPr lang="en-US" sz="2400" b="1" dirty="0" smtClean="0">
                <a:solidFill>
                  <a:srgbClr val="FF0000"/>
                </a:solidFill>
                <a:latin typeface="Algerian" panose="04020705040A02060702" pitchFamily="82" charset="0"/>
              </a:rPr>
              <a:t>IS AN OLD STORY </a:t>
            </a:r>
            <a:endParaRPr lang="en-US" sz="2400" b="1" dirty="0">
              <a:solidFill>
                <a:srgbClr val="FF0000"/>
              </a:solidFill>
              <a:latin typeface="Algerian" panose="04020705040A02060702" pitchFamily="82" charset="0"/>
            </a:endParaRPr>
          </a:p>
        </p:txBody>
      </p:sp>
      <p:sp>
        <p:nvSpPr>
          <p:cNvPr id="3" name="Content Placeholder 2"/>
          <p:cNvSpPr>
            <a:spLocks noGrp="1"/>
          </p:cNvSpPr>
          <p:nvPr>
            <p:ph sz="half" idx="1"/>
          </p:nvPr>
        </p:nvSpPr>
        <p:spPr/>
        <p:txBody>
          <a:bodyPr/>
          <a:lstStyle/>
          <a:p>
            <a:r>
              <a:rPr lang="en-US" dirty="0" smtClean="0"/>
              <a:t>Trump’s accusation is five years outdated </a:t>
            </a:r>
          </a:p>
          <a:p>
            <a:r>
              <a:rPr lang="en-US" dirty="0" smtClean="0"/>
              <a:t>From 2008 to 2010 Yuan steadily increased its value to just 6 to the dollar</a:t>
            </a:r>
          </a:p>
          <a:p>
            <a:r>
              <a:rPr lang="en-US" dirty="0" smtClean="0"/>
              <a:t>From early 2014  to midsummer 2015 yuan declined slightly to 6.20 per dollar </a:t>
            </a:r>
          </a:p>
          <a:p>
            <a:r>
              <a:rPr lang="en-US" dirty="0" smtClean="0"/>
              <a:t>Then in August it shocked the world with a 3% devaluation to 6.38 per dollar </a:t>
            </a:r>
            <a:endParaRPr lang="en-US" dirty="0"/>
          </a:p>
        </p:txBody>
      </p:sp>
      <p:pic>
        <p:nvPicPr>
          <p:cNvPr id="5" name="Content Placeholder 6"/>
          <p:cNvPicPr>
            <a:picLocks noGrp="1" noChangeAspect="1"/>
          </p:cNvPicPr>
          <p:nvPr>
            <p:ph sz="half" idx="2"/>
          </p:nvPr>
        </p:nvPicPr>
        <p:blipFill>
          <a:blip r:embed="rId2"/>
          <a:stretch>
            <a:fillRect/>
          </a:stretch>
        </p:blipFill>
        <p:spPr>
          <a:xfrm>
            <a:off x="6484028" y="1572768"/>
            <a:ext cx="5127944" cy="4480560"/>
          </a:xfrm>
          <a:prstGeom prst="rect">
            <a:avLst/>
          </a:prstGeom>
        </p:spPr>
      </p:pic>
    </p:spTree>
    <p:extLst>
      <p:ext uri="{BB962C8B-B14F-4D97-AF65-F5344CB8AC3E}">
        <p14:creationId xmlns:p14="http://schemas.microsoft.com/office/powerpoint/2010/main" val="21308989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smtClean="0">
                <a:solidFill>
                  <a:srgbClr val="FF0000"/>
                </a:solidFill>
                <a:latin typeface="Algerian" panose="04020705040A02060702" pitchFamily="82" charset="0"/>
              </a:rPr>
              <a:t>CHINA REBALANCING: FROM INFRASTRUCTURE AND EXPORTS TO DOMESTIC CONSUMPTION </a:t>
            </a:r>
            <a:endParaRPr lang="en-US" b="1"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26855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79200" cy="758825"/>
          </a:xfrm>
        </p:spPr>
        <p:txBody>
          <a:bodyPr/>
          <a:lstStyle/>
          <a:p>
            <a:r>
              <a:rPr lang="en-US" dirty="0" smtClean="0">
                <a:solidFill>
                  <a:srgbClr val="FF0000"/>
                </a:solidFill>
                <a:latin typeface="Algerian" panose="04020705040A02060702" pitchFamily="82" charset="0"/>
              </a:rPr>
              <a:t>  </a:t>
            </a:r>
            <a:r>
              <a:rPr lang="en-US" b="1" dirty="0" smtClean="0">
                <a:solidFill>
                  <a:srgbClr val="FF0000"/>
                </a:solidFill>
                <a:latin typeface="Algerian" panose="04020705040A02060702" pitchFamily="82" charset="0"/>
              </a:rPr>
              <a:t>ERA of CREATIVE DESTRUCTION</a:t>
            </a:r>
            <a:r>
              <a:rPr lang="en-US" dirty="0" smtClean="0"/>
              <a:t> </a:t>
            </a:r>
            <a:endParaRPr lang="en-US" dirty="0"/>
          </a:p>
        </p:txBody>
      </p:sp>
      <p:sp>
        <p:nvSpPr>
          <p:cNvPr id="3" name="Content Placeholder 2"/>
          <p:cNvSpPr>
            <a:spLocks noGrp="1"/>
          </p:cNvSpPr>
          <p:nvPr>
            <p:ph sz="quarter" idx="1"/>
          </p:nvPr>
        </p:nvSpPr>
        <p:spPr/>
        <p:txBody>
          <a:bodyPr/>
          <a:lstStyle/>
          <a:p>
            <a:r>
              <a:rPr lang="en-US" dirty="0" smtClean="0"/>
              <a:t>TRANSFORMATION WOULD MEAN LARGELY SACKING THE TEXISTING MODEL OF INSENSATE STAE CAPITAL SPENDING ON   INDUSTRIAL CAPACITY, SPLASHY INFRASCTRUCTE PROJECTS, AND COMMERCIAL AND RESIDENTIAL CONSTRUCTION THAT SPAWNS UNPRODUCTIVE AND REDUNDANT FACTORIES, GHOST CITIES. AND UNNEEDED ROADS, BRIDGES, AIRPORTS, ETC</a:t>
            </a:r>
          </a:p>
          <a:p>
            <a:r>
              <a:rPr lang="en-US" dirty="0" smtClean="0"/>
              <a:t>    </a:t>
            </a:r>
            <a:endParaRPr lang="en-US" dirty="0"/>
          </a:p>
        </p:txBody>
      </p:sp>
    </p:spTree>
    <p:extLst>
      <p:ext uri="{BB962C8B-B14F-4D97-AF65-F5344CB8AC3E}">
        <p14:creationId xmlns:p14="http://schemas.microsoft.com/office/powerpoint/2010/main" val="19895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solidFill>
                  <a:srgbClr val="FF0000"/>
                </a:solidFill>
                <a:latin typeface="Algerian" panose="04020705040A02060702" pitchFamily="82" charset="0"/>
              </a:rPr>
              <a:t>THE WORLD ECONOMIC ORDER DURING THE COLD WAR DOMINATED BY THE USA</a:t>
            </a:r>
            <a:endParaRPr lang="en-US" sz="3600" b="1" dirty="0">
              <a:solidFill>
                <a:srgbClr val="FF0000"/>
              </a:solidFill>
              <a:latin typeface="Algerian" panose="04020705040A02060702" pitchFamily="82" charset="0"/>
            </a:endParaRPr>
          </a:p>
        </p:txBody>
      </p:sp>
      <p:sp>
        <p:nvSpPr>
          <p:cNvPr id="4" name="Content Placeholder 3"/>
          <p:cNvSpPr>
            <a:spLocks noGrp="1"/>
          </p:cNvSpPr>
          <p:nvPr>
            <p:ph sz="half" idx="2"/>
          </p:nvPr>
        </p:nvSpPr>
        <p:spPr>
          <a:solidFill>
            <a:srgbClr val="FFFF00"/>
          </a:solidFill>
        </p:spPr>
        <p:txBody>
          <a:bodyPr/>
          <a:lstStyle/>
          <a:p>
            <a:pPr lvl="0"/>
            <a:r>
              <a:rPr lang="en-US" b="1" dirty="0"/>
              <a:t>ECONOMIC POWER CONCENTRATED IN  </a:t>
            </a:r>
            <a:r>
              <a:rPr lang="en-US" b="1" dirty="0" smtClean="0"/>
              <a:t>THE USA AND </a:t>
            </a:r>
            <a:r>
              <a:rPr lang="en-US" b="1" dirty="0"/>
              <a:t>WESTERN </a:t>
            </a:r>
            <a:r>
              <a:rPr lang="en-US" b="1" dirty="0" smtClean="0"/>
              <a:t>EUROPE</a:t>
            </a:r>
          </a:p>
          <a:p>
            <a:pPr lvl="0"/>
            <a:r>
              <a:rPr lang="en-US" b="1" dirty="0" smtClean="0"/>
              <a:t>COMMUNIST </a:t>
            </a:r>
            <a:r>
              <a:rPr lang="en-US" b="1" dirty="0"/>
              <a:t>EASTERN EUROPE AND CHINA IN ISOLATION </a:t>
            </a:r>
          </a:p>
          <a:p>
            <a:pPr lvl="0"/>
            <a:r>
              <a:rPr lang="en-US" b="1" dirty="0"/>
              <a:t>THIRD WORLD WERE INTEGRATED IN WORLD ECONOMY THEY NEITHER MANAGED NOR CONTROLLED </a:t>
            </a:r>
          </a:p>
          <a:p>
            <a:endParaRPr lang="en-US" b="1" dirty="0"/>
          </a:p>
        </p:txBody>
      </p:sp>
      <p:pic>
        <p:nvPicPr>
          <p:cNvPr id="6" name="Content Placeholder 3"/>
          <p:cNvPicPr preferRelativeResize="0">
            <a:picLocks noGrp="1"/>
          </p:cNvPicPr>
          <p:nvPr>
            <p:ph sz="half" idx="1"/>
          </p:nvPr>
        </p:nvPicPr>
        <p:blipFill>
          <a:blip r:embed="rId3"/>
          <a:stretch>
            <a:fillRect/>
          </a:stretch>
        </p:blipFill>
        <p:spPr>
          <a:xfrm>
            <a:off x="402336" y="1955298"/>
            <a:ext cx="5669280" cy="3931920"/>
          </a:xfrm>
          <a:prstGeom prst="rect">
            <a:avLst/>
          </a:prstGeom>
        </p:spPr>
      </p:pic>
    </p:spTree>
    <p:extLst>
      <p:ext uri="{BB962C8B-B14F-4D97-AF65-F5344CB8AC3E}">
        <p14:creationId xmlns:p14="http://schemas.microsoft.com/office/powerpoint/2010/main" val="24019363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TO BOOST EFFICENCY AND EFFICIENCY, STATE OWNED ENTERPRISES THAT DOMINATE MANY ECONOMIC SECTORS, MUST BE BROKEN UP AND MAYBE PARTLY PRIVATCIZED</a:t>
            </a:r>
          </a:p>
          <a:p>
            <a:r>
              <a:rPr lang="en-US" smtClean="0"/>
              <a:t>EXPERTS FORESEE THAT THE EOCONOMY WILL BE FAR WORSE IN 2016 THAN IN 2015</a:t>
            </a:r>
            <a:endParaRPr lang="en-US" dirty="0"/>
          </a:p>
        </p:txBody>
      </p:sp>
    </p:spTree>
    <p:extLst>
      <p:ext uri="{BB962C8B-B14F-4D97-AF65-F5344CB8AC3E}">
        <p14:creationId xmlns:p14="http://schemas.microsoft.com/office/powerpoint/2010/main" val="19544411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lgerian" panose="04020705040A02060702" pitchFamily="82" charset="0"/>
              </a:rPr>
              <a:t>CONSUMER MAIN IMPEDIMENT</a:t>
            </a:r>
            <a:endParaRPr lang="en-US" b="1" dirty="0">
              <a:solidFill>
                <a:srgbClr val="FF0000"/>
              </a:solidFill>
              <a:latin typeface="Algerian" panose="04020705040A02060702" pitchFamily="82" charset="0"/>
            </a:endParaRPr>
          </a:p>
        </p:txBody>
      </p:sp>
      <p:sp>
        <p:nvSpPr>
          <p:cNvPr id="3" name="Content Placeholder 2"/>
          <p:cNvSpPr>
            <a:spLocks noGrp="1"/>
          </p:cNvSpPr>
          <p:nvPr>
            <p:ph sz="quarter" idx="1"/>
          </p:nvPr>
        </p:nvSpPr>
        <p:spPr/>
        <p:txBody>
          <a:bodyPr/>
          <a:lstStyle/>
          <a:p>
            <a:r>
              <a:rPr lang="en-US" dirty="0" smtClean="0"/>
              <a:t>WORLD BANK ESTIMATES THAT CONSUMPTION SPENDING  IN CHINA AS PERCENTAGE OF GDP IS BELOW 40%, VERSUS 55% IN GERMANY AND 68% IN THE USA</a:t>
            </a:r>
          </a:p>
          <a:p>
            <a:r>
              <a:rPr lang="en-US" dirty="0" smtClean="0"/>
              <a:t>WEALTH IS SO CONCENTRATED THAT THE  SUPERRICH HAVE MORE MONEY THAN THEY CAN SPEND</a:t>
            </a:r>
          </a:p>
          <a:p>
            <a:r>
              <a:rPr lang="en-US" dirty="0" smtClean="0"/>
              <a:t>A TRUE MIDDLE CLASS, IN THE WESTERN SENSE OF THE WORD, DOES NOT EXIST. AT LEAST     NOT TO THE DEGREE IT EXISTS IN THE USA OR WESTERN EUROPE</a:t>
            </a:r>
          </a:p>
          <a:p>
            <a:r>
              <a:rPr lang="en-US" dirty="0" smtClean="0"/>
              <a:t>ANTI CORRUPTION DRIVE ALSO SLOWS DOWN CONSUMER SPENDING ON JUNKETS TO MACAO JEWELLERY AND EXPENSIVE CARS </a:t>
            </a:r>
            <a:endParaRPr lang="en-US" dirty="0"/>
          </a:p>
        </p:txBody>
      </p:sp>
    </p:spTree>
    <p:extLst>
      <p:ext uri="{BB962C8B-B14F-4D97-AF65-F5344CB8AC3E}">
        <p14:creationId xmlns:p14="http://schemas.microsoft.com/office/powerpoint/2010/main" val="3053825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smtClean="0"/>
              <a:t>Security </a:t>
            </a:r>
            <a:r>
              <a:rPr lang="en-US" dirty="0"/>
              <a:t>will be another major challenge. For example, as part of OBOR, China will build 81,000 kilometers (about 50,000 miles) of high-speed railway, more than the current world total, involving 65 countries. Who is going to protect so many projects covering so many countries? The </a:t>
            </a:r>
            <a:r>
              <a:rPr lang="en-US" dirty="0" err="1"/>
              <a:t>Kashgar</a:t>
            </a:r>
            <a:r>
              <a:rPr lang="en-US" dirty="0"/>
              <a:t>-Gwadar economic corridor links western China and Pakistan with roads and pipelines and will send electricity to Pakistan. The route passes through some of the </a:t>
            </a:r>
            <a:r>
              <a:rPr lang="en-US" dirty="0">
                <a:hlinkClick r:id="rId2"/>
              </a:rPr>
              <a:t>world’s most vulnerable and conflict-ridden territory</a:t>
            </a:r>
            <a:r>
              <a:rPr lang="en-US" dirty="0"/>
              <a:t>.</a:t>
            </a:r>
          </a:p>
        </p:txBody>
      </p:sp>
    </p:spTree>
    <p:extLst>
      <p:ext uri="{BB962C8B-B14F-4D97-AF65-F5344CB8AC3E}">
        <p14:creationId xmlns:p14="http://schemas.microsoft.com/office/powerpoint/2010/main" val="1313548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a:t>The AIIB aims to be a new multilateral financial institution designed to provide financial support for infrastructure development and regional connectivity in Asia</a:t>
            </a:r>
            <a:r>
              <a:rPr lang="en-US" dirty="0" smtClean="0"/>
              <a:t>.</a:t>
            </a:r>
          </a:p>
          <a:p>
            <a:r>
              <a:rPr lang="en-US" dirty="0"/>
              <a:t>It will also promote regional cooperation and partnership in addressing development challenges. The AIIB was launched with US$100 billion in capital, and is expected to lend US$10 to 15 billion a year for the first five or six years</a:t>
            </a:r>
          </a:p>
        </p:txBody>
      </p:sp>
    </p:spTree>
    <p:extLst>
      <p:ext uri="{BB962C8B-B14F-4D97-AF65-F5344CB8AC3E}">
        <p14:creationId xmlns:p14="http://schemas.microsoft.com/office/powerpoint/2010/main" val="4117509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Algerian" panose="04020705040A02060702" pitchFamily="82" charset="0"/>
              </a:rPr>
              <a:t>BRETTON WOODS IN JULY 1944 </a:t>
            </a:r>
            <a:endParaRPr lang="en-US"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004796"/>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4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Clarity">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4602</TotalTime>
  <Words>5399</Words>
  <Application>Microsoft Office PowerPoint</Application>
  <PresentationFormat>Widescreen</PresentationFormat>
  <Paragraphs>305</Paragraphs>
  <Slides>83</Slides>
  <Notes>25</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83</vt:i4>
      </vt:variant>
    </vt:vector>
  </HeadingPairs>
  <TitlesOfParts>
    <vt:vector size="101" baseType="lpstr">
      <vt:lpstr>Algerian</vt:lpstr>
      <vt:lpstr>Arial</vt:lpstr>
      <vt:lpstr>Calibri</vt:lpstr>
      <vt:lpstr>Calibri Light</vt:lpstr>
      <vt:lpstr>Corbel</vt:lpstr>
      <vt:lpstr>Georgia</vt:lpstr>
      <vt:lpstr>Impact</vt:lpstr>
      <vt:lpstr>ＭＳ Ｐゴシック</vt:lpstr>
      <vt:lpstr>Times New Roman</vt:lpstr>
      <vt:lpstr>Wingdings</vt:lpstr>
      <vt:lpstr>Wingdings 2</vt:lpstr>
      <vt:lpstr>Office Theme</vt:lpstr>
      <vt:lpstr>Main Event</vt:lpstr>
      <vt:lpstr>Civic</vt:lpstr>
      <vt:lpstr>1_Parallax</vt:lpstr>
      <vt:lpstr>4_Parallax</vt:lpstr>
      <vt:lpstr>Clarity</vt:lpstr>
      <vt:lpstr>1_Civic</vt:lpstr>
      <vt:lpstr>THE RISE OF China and its implications for ASEAN</vt:lpstr>
      <vt:lpstr>THE THREE TECTONIC POWER SHIFTS  IN ECONOMIC GLOBALIZATION  </vt:lpstr>
      <vt:lpstr>THE FIRST TECTONIC SHIFT: THE RISE OF THE WEST </vt:lpstr>
      <vt:lpstr>COLONIALISM </vt:lpstr>
      <vt:lpstr> LONG TERM GROWTH IN THE WOLD  </vt:lpstr>
      <vt:lpstr>THE SECOND TECTONIC SHIFT: RISE OF THE US</vt:lpstr>
      <vt:lpstr>SINCE WORD WAR II: US DOMINANce unrivaled</vt:lpstr>
      <vt:lpstr>THE WORLD ECONOMIC ORDER DURING THE COLD WAR DOMINATED BY THE USA</vt:lpstr>
      <vt:lpstr>BRETTON WOODS IN JULY 1944 </vt:lpstr>
      <vt:lpstr>THIRD TECTONIC SHIFT: the RISE OF china</vt:lpstr>
      <vt:lpstr>CHINA, THE AWAKENING DRAGON</vt:lpstr>
      <vt:lpstr>DURING WORLD WAR II</vt:lpstr>
      <vt:lpstr>MAO ZHE DONG ESTABLISHED THE PEOPLES REPUBLIC OF CHINA OCTOBER 1 1949 </vt:lpstr>
      <vt:lpstr>The Great Proletarian cultural revolution 1966-1976</vt:lpstr>
      <vt:lpstr>Opening to China: Nixon (and Kissinger) with Mao 1972 </vt:lpstr>
      <vt:lpstr>GAIGE KAIFANG 改革开放 reform and opening up</vt:lpstr>
      <vt:lpstr>CARTER STARTED DIPLOMATIC RELATIONS IN 1979  </vt:lpstr>
      <vt:lpstr>CHINA’S SPECTACULAR ECONOMIC GROWTH </vt:lpstr>
      <vt:lpstr>SPECIAL ECONOMIC ZONES (SEZ)’S THE  BACKBONE OF EARLY INDUSTRIALIZATION </vt:lpstr>
      <vt:lpstr>PowerPoint Presentation</vt:lpstr>
      <vt:lpstr>NEW CHINA’S MAGIC FIGURE: $3,634,184</vt:lpstr>
      <vt:lpstr>Reduction of poverty in China </vt:lpstr>
      <vt:lpstr>URBANIZATION ON A MASSIVE SCALE </vt:lpstr>
      <vt:lpstr>Usa versus china </vt:lpstr>
      <vt:lpstr>USA VERSUS CHINA 2014</vt:lpstr>
      <vt:lpstr>BALANCE OF POWER SEETHING WITH RIVALRY AND INSEUCURITY   </vt:lpstr>
      <vt:lpstr>PowerPoint Presentation</vt:lpstr>
      <vt:lpstr>OBAMA’S LAVISH STATE DINNER  FOR XIJINPING  9-25-2015</vt:lpstr>
      <vt:lpstr>XIJINPING STOPPED OVER IN SEATTLE  </vt:lpstr>
      <vt:lpstr>XIJINPING ORDERED 300 BOEING AIRCRAFT  </vt:lpstr>
      <vt:lpstr>PowerPoint Presentation</vt:lpstr>
      <vt:lpstr>PowerPoint Presentation</vt:lpstr>
      <vt:lpstr>APPLE: Example of Global Value Chains</vt:lpstr>
      <vt:lpstr>APPLE EMPLOYS one milliOn in china </vt:lpstr>
      <vt:lpstr>ASIA LEADING AFRICA BOTTOM</vt:lpstr>
      <vt:lpstr>THE SOUTH CHINA SEA DISPUTE AND ASEAN </vt:lpstr>
      <vt:lpstr>PowerPoint Presentation</vt:lpstr>
      <vt:lpstr>PowerPoint Presentation</vt:lpstr>
      <vt:lpstr>PowerPoint Presentation</vt:lpstr>
      <vt:lpstr>CHINESE V DAY PARADE 9-3-2015 </vt:lpstr>
      <vt:lpstr>PowerPoint Presentation</vt:lpstr>
      <vt:lpstr>Obama AND XIJINPING AT THREE SUMMITS in November 2015: g20, apec AND asean</vt:lpstr>
      <vt:lpstr>GROUP OF 20 SUMMIT AT ANTALYA TURKEY </vt:lpstr>
      <vt:lpstr>THE APEC SUMMIT IN MANILA PHILIPPINES </vt:lpstr>
      <vt:lpstr>THE APEC SUMMIT IN MANILA PHILIPPINES </vt:lpstr>
      <vt:lpstr>ASIA PACIFIC ECONOMIC COUNCIL HAS 23 MEMBER ECONOMIES  </vt:lpstr>
      <vt:lpstr>TPP VERSUS RCEP </vt:lpstr>
      <vt:lpstr>PowerPoint Presentation</vt:lpstr>
      <vt:lpstr>TPP, RCEP</vt:lpstr>
      <vt:lpstr>Annual asean summit in kualA LUMPUR MALAYSIA </vt:lpstr>
      <vt:lpstr>THE ASEAN ECONOMIC COMMUNITY</vt:lpstr>
      <vt:lpstr>TOWARDS AN ASEAN ECONOMIC COMMUNITY IN 2015 </vt:lpstr>
      <vt:lpstr>PowerPoint Presentation</vt:lpstr>
      <vt:lpstr>PowerPoint Presentation</vt:lpstr>
      <vt:lpstr>PowerPoint Presentation</vt:lpstr>
      <vt:lpstr>PowerPoint Presentation</vt:lpstr>
      <vt:lpstr>PowerPoint Presentation</vt:lpstr>
      <vt:lpstr>PowerPoint Presentation</vt:lpstr>
      <vt:lpstr>DEVELOPMENT DIVIDE BETWEEN CLVM AND ASEAN SIX </vt:lpstr>
      <vt:lpstr>PowerPoint Presentation</vt:lpstr>
      <vt:lpstr>PowerPoint Presentation</vt:lpstr>
      <vt:lpstr>CHINA TOP INVESTOR AND AID GIVER TO CAMBODIA </vt:lpstr>
      <vt:lpstr>THE HARDWARE OF TRADE: OBOR AND AIIB</vt:lpstr>
      <vt:lpstr>ASIAN INFRASTRUCTURE INVESTMENT BANK (AIIB )</vt:lpstr>
      <vt:lpstr>AIIB IS FURTHER PROOF OF REBALANCING 0F WORLD POWER</vt:lpstr>
      <vt:lpstr>The old silk road being revived by xijinping </vt:lpstr>
      <vt:lpstr>ONE BELT ONE ROAD (OBOR)</vt:lpstr>
      <vt:lpstr>PowerPoint Presentation</vt:lpstr>
      <vt:lpstr>The silk route ECONOMIC BELT (SREB) </vt:lpstr>
      <vt:lpstr>CHINA’S HIGH SPEED RAILWAY NETWORK</vt:lpstr>
      <vt:lpstr>Obor (ONE BELT ONE ROAD) </vt:lpstr>
      <vt:lpstr>CHINA TOP INVESTOR AND AID GIVER TO CAMBODIA </vt:lpstr>
      <vt:lpstr>CHINA REBALANCING: FROM INFRASTRUCTURE AND EXPORTS TO DOMESTIC CONSUMPTION </vt:lpstr>
      <vt:lpstr>FROM INVESTMENTS AND EXPORTS TO domestic CONSUMPTION </vt:lpstr>
      <vt:lpstr>CONCLUSIONS </vt:lpstr>
      <vt:lpstr>ANY QUESTIONS?  </vt:lpstr>
      <vt:lpstr>TRUMP’S CURRENCY MANIPULATION ARGUMENT  IS AN OLD STORY </vt:lpstr>
      <vt:lpstr>CHINA REBALANCING: FROM INFRASTRUCTURE AND EXPORTS TO DOMESTIC CONSUMPTION </vt:lpstr>
      <vt:lpstr>  ERA of CREATIVE DESTRUCTION </vt:lpstr>
      <vt:lpstr>PowerPoint Presentation</vt:lpstr>
      <vt:lpstr>CONSUMER MAIN IMPEDIMENT</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Globalization and cambodia</dc:title>
  <dc:creator>Benny Widyono</dc:creator>
  <cp:lastModifiedBy>Dr. Sok Udom Deth</cp:lastModifiedBy>
  <cp:revision>535</cp:revision>
  <dcterms:created xsi:type="dcterms:W3CDTF">2013-11-30T13:27:09Z</dcterms:created>
  <dcterms:modified xsi:type="dcterms:W3CDTF">2016-01-19T04:05:22Z</dcterms:modified>
</cp:coreProperties>
</file>